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7"/>
  </p:notesMasterIdLst>
  <p:sldIdLst>
    <p:sldId id="256" r:id="rId5"/>
    <p:sldId id="270" r:id="rId6"/>
    <p:sldId id="279" r:id="rId7"/>
    <p:sldId id="269" r:id="rId8"/>
    <p:sldId id="272" r:id="rId9"/>
    <p:sldId id="276" r:id="rId10"/>
    <p:sldId id="273" r:id="rId11"/>
    <p:sldId id="274" r:id="rId12"/>
    <p:sldId id="275" r:id="rId13"/>
    <p:sldId id="277" r:id="rId14"/>
    <p:sldId id="278" r:id="rId15"/>
    <p:sldId id="258" r:id="rId16"/>
  </p:sldIdLst>
  <p:sldSz cx="12192000" cy="6858000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7" autoAdjust="0"/>
    <p:restoredTop sz="94660"/>
  </p:normalViewPr>
  <p:slideViewPr>
    <p:cSldViewPr>
      <p:cViewPr varScale="1">
        <p:scale>
          <a:sx n="97" d="100"/>
          <a:sy n="97" d="100"/>
        </p:scale>
        <p:origin x="72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EE83C-C6FD-4852-9AF0-1998BA3F0B98}" type="datetimeFigureOut">
              <a:rPr lang="de-AT" smtClean="0"/>
              <a:t>07.10.2020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B0399-65AB-4031-A166-A97ECA541F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977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est8.at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zwallentin.at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://www.arnextgen.at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est8.at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hyperlink" Target="http://www.kunzwallentin.at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zwallentin.at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nextgen.at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hyperlink" Target="http://www.kunzwallentin.at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nextgen.at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hyperlink" Target="http://www.kunzwallentin.at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zwallentin.at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f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zwallentin.at/" TargetMode="External"/><Relationship Id="rId2" Type="http://schemas.openxmlformats.org/officeDocument/2006/relationships/image" Target="../media/image9.jf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zwallentin.at/" TargetMode="External"/><Relationship Id="rId2" Type="http://schemas.openxmlformats.org/officeDocument/2006/relationships/image" Target="../media/image10.jf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hyperlink" Target="http://www.kunzwallentin.at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hyperlink" Target="http://www.kunzwallentin.at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hyperlink" Target="http://www.kunzwallentin.at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hyperlink" Target="http://www.kunzwallentin.at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kunz-wallentin-rechtsanwaelte/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hyperlink" Target="https://www.facebook.com/kunzwallentin/" TargetMode="External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A1A89-D119-4509-95C4-7E5DA89D5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3151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2C9EB4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dirty="0"/>
              <a:t>Titelseite ohne Bilder CI Farbe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CC1F05-8EE4-4C45-ADE8-EFF0916BA7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282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lang="de-DE" sz="2400" b="0" kern="1200" dirty="0">
                <a:solidFill>
                  <a:srgbClr val="2C9E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mit Beschreibung CI Farbe / Open Sans</a:t>
            </a:r>
            <a:endParaRPr lang="en-US" dirty="0"/>
          </a:p>
        </p:txBody>
      </p:sp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52FD9B53-95CA-4E09-90FD-4FBBA8B37986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706838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B36E7785-6BBA-4852-AC1F-42DC925FA43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005" y="378959"/>
            <a:ext cx="1205119" cy="6104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5AE09FA7-30D8-40E0-894F-9F40D48A28B7}"/>
              </a:ext>
            </a:extLst>
          </p:cNvPr>
          <p:cNvSpPr/>
          <p:nvPr userDrawn="1"/>
        </p:nvSpPr>
        <p:spPr>
          <a:xfrm>
            <a:off x="3048000" y="6504942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ctr">
              <a:lnSpc>
                <a:spcPts val="1000"/>
              </a:lnSpc>
            </a:pPr>
            <a:r>
              <a:rPr lang="de-DE" sz="8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www.kunzwallentin.at</a:t>
            </a:r>
            <a:endParaRPr lang="en-US" sz="8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E12D6FD-7B93-46E2-A4FB-57EC9B8016C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D5201B8-7B93-4B01-BC9A-B44C138FDC19}"/>
              </a:ext>
            </a:extLst>
          </p:cNvPr>
          <p:cNvSpPr txBox="1"/>
          <p:nvPr userDrawn="1"/>
        </p:nvSpPr>
        <p:spPr>
          <a:xfrm>
            <a:off x="11135512" y="6510104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4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invers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A1A89-D119-4509-95C4-7E5DA89D5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800" y="472156"/>
            <a:ext cx="10533165" cy="82772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dirty="0"/>
              <a:t>Titelseite mit Bilder</a:t>
            </a:r>
            <a:endParaRPr lang="en-US" dirty="0"/>
          </a:p>
        </p:txBody>
      </p:sp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chemeClr val="bg1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E556CAF0-F0F1-4184-A1DC-8C7A062DA5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800" y="1781303"/>
            <a:ext cx="4905295" cy="19261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D19AEB9D-D2DD-4C81-8878-F2902BA106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66670" y="1781303"/>
            <a:ext cx="4905295" cy="19261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CA9F995-3125-467E-B852-09E4A65CD34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464735" y="4039568"/>
            <a:ext cx="4905295" cy="19871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48068AE0-A51D-458F-9642-EA35326B69E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9636" y="4028586"/>
            <a:ext cx="4904459" cy="19871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4">
            <a:extLst>
              <a:ext uri="{FF2B5EF4-FFF2-40B4-BE49-F238E27FC236}">
                <a16:creationId xmlns:a16="http://schemas.microsoft.com/office/drawing/2014/main" id="{9F34C6C2-4803-435E-A4BF-FD2E5035AC60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706838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2AEA0310-D166-45CF-B11D-B941EB33922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29D049C-6154-46EA-8C4B-725707846EE2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537474B-0845-444B-84EA-1D703C1EBDCE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3E89B95-4F87-4A22-A1E6-81F7159D6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6495" y="3022591"/>
            <a:ext cx="8488363" cy="1004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sz="2800" dirty="0">
                <a:solidFill>
                  <a:schemeClr val="tx1"/>
                </a:solidFill>
                <a:latin typeface="Lato Light" panose="020F0302020204030203" pitchFamily="34" charset="0"/>
              </a:rPr>
              <a:t>Ganzflächige Zitate und kurze </a:t>
            </a:r>
            <a:r>
              <a:rPr lang="de-AT" sz="2800" dirty="0" err="1">
                <a:solidFill>
                  <a:schemeClr val="tx1"/>
                </a:solidFill>
                <a:latin typeface="Lato Light" panose="020F0302020204030203" pitchFamily="34" charset="0"/>
              </a:rPr>
              <a:t>Teasertexte</a:t>
            </a:r>
            <a:r>
              <a:rPr lang="de-AT" sz="2800" dirty="0">
                <a:solidFill>
                  <a:schemeClr val="tx1"/>
                </a:solidFill>
                <a:latin typeface="Lato Light" panose="020F0302020204030203" pitchFamily="34" charset="0"/>
              </a:rPr>
              <a:t> über</a:t>
            </a:r>
          </a:p>
          <a:p>
            <a:r>
              <a:rPr lang="de-AT" sz="2800" dirty="0">
                <a:solidFill>
                  <a:schemeClr val="tx1"/>
                </a:solidFill>
                <a:latin typeface="Lato Light" panose="020F0302020204030203" pitchFamily="34" charset="0"/>
              </a:rPr>
              <a:t>mehr als eine Zeile.</a:t>
            </a:r>
            <a:endParaRPr lang="en-US" sz="2800" dirty="0">
              <a:solidFill>
                <a:schemeClr val="tx1"/>
              </a:solidFill>
              <a:latin typeface="Lato Light" panose="020F0302020204030203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63001DD7-ECF3-446F-8955-B0CCEC7723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6495" y="6247390"/>
            <a:ext cx="8853487" cy="419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sz="1200" spc="300" dirty="0">
                <a:solidFill>
                  <a:schemeClr val="tx1"/>
                </a:solidFill>
                <a:latin typeface="Lato" panose="020F0502020204030203" pitchFamily="34" charset="0"/>
              </a:rPr>
              <a:t>QUELLE: MAX MUSTERMANN</a:t>
            </a:r>
            <a:endParaRPr lang="en-US" sz="1200" spc="3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7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 mit fix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BA343ED-7CFF-403E-B299-E8E128ED127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39F040-3D79-4161-9BF5-A893BFD337F4}"/>
              </a:ext>
            </a:extLst>
          </p:cNvPr>
          <p:cNvSpPr txBox="1"/>
          <p:nvPr userDrawn="1"/>
        </p:nvSpPr>
        <p:spPr>
          <a:xfrm>
            <a:off x="5076769" y="1535091"/>
            <a:ext cx="690908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>
                <a:solidFill>
                  <a:srgbClr val="2C9EB4"/>
                </a:solidFill>
              </a:rPr>
              <a:t>Rechtsanwalt mit Tätigkeitsschwerpunkten: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M&amp;A / Corporate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Immobilienrecht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Banken- und Finanzierungsrecht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Stiftungsrecht und Nachfolgeplanung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 err="1">
                <a:solidFill>
                  <a:srgbClr val="2C9EB4"/>
                </a:solidFill>
              </a:rPr>
              <a:t>Italian</a:t>
            </a:r>
            <a:r>
              <a:rPr lang="de-AT" sz="1500" dirty="0">
                <a:solidFill>
                  <a:srgbClr val="2C9EB4"/>
                </a:solidFill>
              </a:rPr>
              <a:t> </a:t>
            </a:r>
            <a:r>
              <a:rPr lang="de-AT" sz="1500" dirty="0" err="1">
                <a:solidFill>
                  <a:srgbClr val="2C9EB4"/>
                </a:solidFill>
              </a:rPr>
              <a:t>task</a:t>
            </a:r>
            <a:r>
              <a:rPr lang="de-AT" sz="1500" dirty="0">
                <a:solidFill>
                  <a:srgbClr val="2C9EB4"/>
                </a:solidFill>
              </a:rPr>
              <a:t> </a:t>
            </a:r>
            <a:r>
              <a:rPr lang="de-AT" sz="1500" dirty="0" err="1">
                <a:solidFill>
                  <a:srgbClr val="2C9EB4"/>
                </a:solidFill>
              </a:rPr>
              <a:t>force</a:t>
            </a:r>
            <a:r>
              <a:rPr lang="de-AT" sz="1500" dirty="0">
                <a:solidFill>
                  <a:srgbClr val="2C9EB4"/>
                </a:solidFill>
              </a:rPr>
              <a:t> </a:t>
            </a:r>
            <a:endParaRPr lang="de-AT" sz="1500" dirty="0"/>
          </a:p>
          <a:p>
            <a:endParaRPr lang="de-AT" sz="1500" dirty="0"/>
          </a:p>
          <a:p>
            <a:r>
              <a:rPr lang="de-AT" sz="1500" dirty="0">
                <a:solidFill>
                  <a:srgbClr val="2C9EB4"/>
                </a:solidFill>
              </a:rPr>
              <a:t>Als Aufsichtsrat und Vorstand von Privatstiftungen tätig</a:t>
            </a:r>
            <a:endParaRPr lang="de-AT" sz="1500" dirty="0"/>
          </a:p>
          <a:p>
            <a:endParaRPr lang="de-AT" sz="1500" dirty="0"/>
          </a:p>
          <a:p>
            <a:r>
              <a:rPr lang="de-AT" sz="1500" dirty="0" err="1">
                <a:solidFill>
                  <a:srgbClr val="2C9EB4"/>
                </a:solidFill>
              </a:rPr>
              <a:t>Founder</a:t>
            </a:r>
            <a:r>
              <a:rPr lang="de-AT" sz="1500" dirty="0">
                <a:solidFill>
                  <a:srgbClr val="2C9EB4"/>
                </a:solidFill>
              </a:rPr>
              <a:t> des Legal Tech </a:t>
            </a:r>
            <a:r>
              <a:rPr lang="de-AT" sz="1500" dirty="0" err="1">
                <a:solidFill>
                  <a:srgbClr val="2C9EB4"/>
                </a:solidFill>
              </a:rPr>
              <a:t>start-up</a:t>
            </a:r>
            <a:r>
              <a:rPr lang="de-AT" sz="1500" dirty="0">
                <a:solidFill>
                  <a:srgbClr val="2C9EB4"/>
                </a:solidFill>
              </a:rPr>
              <a:t> Realest8 Technologies GmbH für digitale Immobilientranskationen (</a:t>
            </a:r>
            <a:r>
              <a:rPr lang="de-AT" sz="1500" dirty="0">
                <a:solidFill>
                  <a:srgbClr val="2C9EB4"/>
                </a:solidFill>
                <a:hlinkClick r:id="rId3"/>
              </a:rPr>
              <a:t>www.realest8.at</a:t>
            </a:r>
            <a:r>
              <a:rPr lang="de-AT" sz="1500" dirty="0">
                <a:solidFill>
                  <a:srgbClr val="2C9EB4"/>
                </a:solidFill>
              </a:rPr>
              <a:t>) </a:t>
            </a:r>
            <a:endParaRPr lang="de-AT" sz="1500" dirty="0"/>
          </a:p>
          <a:p>
            <a:endParaRPr lang="de-AT" sz="1500" dirty="0"/>
          </a:p>
          <a:p>
            <a:r>
              <a:rPr lang="de-AT" sz="1500" dirty="0">
                <a:solidFill>
                  <a:srgbClr val="2C9EB4"/>
                </a:solidFill>
              </a:rPr>
              <a:t>Lehrbeauftragter auf der WU für Corporate </a:t>
            </a:r>
            <a:r>
              <a:rPr lang="de-AT" sz="1500" dirty="0" err="1">
                <a:solidFill>
                  <a:srgbClr val="2C9EB4"/>
                </a:solidFill>
              </a:rPr>
              <a:t>Governance</a:t>
            </a:r>
            <a:r>
              <a:rPr lang="de-AT" sz="1500" dirty="0">
                <a:solidFill>
                  <a:srgbClr val="2C9EB4"/>
                </a:solidFill>
              </a:rPr>
              <a:t> und ständiger Vortragender </a:t>
            </a:r>
            <a:r>
              <a:rPr lang="de-AT" sz="1500" dirty="0" err="1">
                <a:solidFill>
                  <a:srgbClr val="2C9EB4"/>
                </a:solidFill>
              </a:rPr>
              <a:t>ua</a:t>
            </a:r>
            <a:r>
              <a:rPr lang="de-AT" sz="1500" dirty="0">
                <a:solidFill>
                  <a:srgbClr val="2C9EB4"/>
                </a:solidFill>
              </a:rPr>
              <a:t> beim Aufsichtsratstag auf der WU</a:t>
            </a:r>
            <a:endParaRPr lang="de-AT" sz="1500" dirty="0"/>
          </a:p>
          <a:p>
            <a:endParaRPr lang="de-AT" sz="1500" dirty="0"/>
          </a:p>
          <a:p>
            <a:r>
              <a:rPr lang="de-AT" sz="1500" dirty="0">
                <a:solidFill>
                  <a:srgbClr val="2C9EB4"/>
                </a:solidFill>
              </a:rPr>
              <a:t>Lehrgangsleiter des Lehrgangs Aufsichtsrat Next Generation </a:t>
            </a:r>
            <a:r>
              <a:rPr lang="de-AT" sz="1500" u="sng" dirty="0">
                <a:solidFill>
                  <a:srgbClr val="2C9EB4"/>
                </a:solidFill>
                <a:hlinkClick r:id="rId4"/>
              </a:rPr>
              <a:t>www.arnextgen.at</a:t>
            </a:r>
            <a:endParaRPr lang="de-AT" sz="1500" u="sng" dirty="0"/>
          </a:p>
          <a:p>
            <a:endParaRPr lang="de-AT" sz="1500" u="sng" dirty="0"/>
          </a:p>
          <a:p>
            <a:r>
              <a:rPr lang="de-AT" sz="1500" dirty="0">
                <a:solidFill>
                  <a:srgbClr val="2C9EB4"/>
                </a:solidFill>
              </a:rPr>
              <a:t>Autor des Buches Gesellschaftsrechtliches Aufsichtsrats-</a:t>
            </a:r>
            <a:r>
              <a:rPr lang="de-AT" sz="1500" dirty="0" err="1">
                <a:solidFill>
                  <a:srgbClr val="2C9EB4"/>
                </a:solidFill>
              </a:rPr>
              <a:t>know-how</a:t>
            </a:r>
            <a:r>
              <a:rPr lang="de-AT" sz="1500" dirty="0">
                <a:solidFill>
                  <a:srgbClr val="2C9EB4"/>
                </a:solidFill>
              </a:rPr>
              <a:t> (2014) und gemeinsam mit Prof </a:t>
            </a:r>
            <a:r>
              <a:rPr lang="de-AT" sz="1500" dirty="0" err="1">
                <a:solidFill>
                  <a:srgbClr val="2C9EB4"/>
                </a:solidFill>
              </a:rPr>
              <a:t>Kalss</a:t>
            </a:r>
            <a:r>
              <a:rPr lang="de-AT" sz="1500" dirty="0">
                <a:solidFill>
                  <a:srgbClr val="2C9EB4"/>
                </a:solidFill>
              </a:rPr>
              <a:t> Herausgeber des Handbuchs</a:t>
            </a:r>
            <a:br>
              <a:rPr lang="de-AT" sz="1500" dirty="0">
                <a:solidFill>
                  <a:srgbClr val="2C9EB4"/>
                </a:solidFill>
              </a:rPr>
            </a:br>
            <a:r>
              <a:rPr lang="de-AT" sz="1500" dirty="0">
                <a:solidFill>
                  <a:srgbClr val="2C9EB4"/>
                </a:solidFill>
              </a:rPr>
              <a:t>für den Aufsichtsrat (2016</a:t>
            </a:r>
            <a:r>
              <a:rPr lang="de-AT" sz="1500" dirty="0"/>
              <a:t>)</a:t>
            </a:r>
            <a:br>
              <a:rPr lang="de-AT" sz="1500" dirty="0"/>
            </a:br>
            <a:endParaRPr lang="de-AT" sz="1500" dirty="0"/>
          </a:p>
          <a:p>
            <a:br>
              <a:rPr lang="de-AT" sz="1500" dirty="0"/>
            </a:br>
            <a:endParaRPr lang="de-AT" sz="1500" dirty="0"/>
          </a:p>
        </p:txBody>
      </p:sp>
      <p:pic>
        <p:nvPicPr>
          <p:cNvPr id="9" name="Grafik 6">
            <a:extLst>
              <a:ext uri="{FF2B5EF4-FFF2-40B4-BE49-F238E27FC236}">
                <a16:creationId xmlns:a16="http://schemas.microsoft.com/office/drawing/2014/main" id="{725BE2C4-C20B-40FF-AF68-B5DCAABF5F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1" y="1655975"/>
            <a:ext cx="3733461" cy="306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85B265EF-CCF2-4392-B012-864205F66D44}"/>
              </a:ext>
            </a:extLst>
          </p:cNvPr>
          <p:cNvSpPr/>
          <p:nvPr userDrawn="1"/>
        </p:nvSpPr>
        <p:spPr>
          <a:xfrm>
            <a:off x="828551" y="4782177"/>
            <a:ext cx="3733461" cy="1179724"/>
          </a:xfrm>
          <a:prstGeom prst="rect">
            <a:avLst/>
          </a:prstGeom>
          <a:solidFill>
            <a:srgbClr val="3E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peter.kunz@kunz.at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</a:rPr>
              <a:t>+ 43 / 1 / 313 66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www.kunzwallentin.at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5AFE300-EF79-449B-B028-9F5C80C40060}"/>
              </a:ext>
            </a:extLst>
          </p:cNvPr>
          <p:cNvSpPr txBox="1"/>
          <p:nvPr userDrawn="1"/>
        </p:nvSpPr>
        <p:spPr>
          <a:xfrm>
            <a:off x="837883" y="596265"/>
            <a:ext cx="423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latin typeface="+mj-lt"/>
                <a:ea typeface="Droid Serif" panose="02020600060500020200" pitchFamily="18" charset="0"/>
                <a:cs typeface="Droid Serif" panose="02020600060500020200" pitchFamily="18" charset="0"/>
              </a:rPr>
              <a:t>Dr Peter Kunz</a:t>
            </a:r>
          </a:p>
        </p:txBody>
      </p:sp>
    </p:spTree>
    <p:extLst>
      <p:ext uri="{BB962C8B-B14F-4D97-AF65-F5344CB8AC3E}">
        <p14:creationId xmlns:p14="http://schemas.microsoft.com/office/powerpoint/2010/main" val="4158878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 userDrawn="1">
          <p15:clr>
            <a:srgbClr val="FBAE40"/>
          </p15:clr>
        </p15:guide>
        <p15:guide id="2" pos="50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 mit fix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BA343ED-7CFF-403E-B299-E8E128ED127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39F040-3D79-4161-9BF5-A893BFD337F4}"/>
              </a:ext>
            </a:extLst>
          </p:cNvPr>
          <p:cNvSpPr txBox="1"/>
          <p:nvPr userDrawn="1"/>
        </p:nvSpPr>
        <p:spPr>
          <a:xfrm>
            <a:off x="5076769" y="1535091"/>
            <a:ext cx="69090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>
                <a:solidFill>
                  <a:srgbClr val="2C9EB4"/>
                </a:solidFill>
              </a:rPr>
              <a:t>Rechtsanwalt mit Tätigkeitsschwerpunkten: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Immobilienrecht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Banking &amp; Finance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Gesellschaftsrecht/ M&amp;A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New Technologies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 err="1">
                <a:solidFill>
                  <a:srgbClr val="2C9EB4"/>
                </a:solidFill>
              </a:rPr>
              <a:t>Regulatory</a:t>
            </a:r>
            <a:r>
              <a:rPr lang="de-AT" sz="1500" dirty="0">
                <a:solidFill>
                  <a:srgbClr val="2C9EB4"/>
                </a:solidFill>
              </a:rPr>
              <a:t> &amp;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Litigation und Schiedsverfahren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 err="1">
                <a:solidFill>
                  <a:srgbClr val="2C9EB4"/>
                </a:solidFill>
              </a:rPr>
              <a:t>Italian</a:t>
            </a:r>
            <a:r>
              <a:rPr lang="de-AT" sz="1500" dirty="0">
                <a:solidFill>
                  <a:srgbClr val="2C9EB4"/>
                </a:solidFill>
              </a:rPr>
              <a:t> Desk</a:t>
            </a:r>
            <a:endParaRPr lang="de-AT" sz="1500" dirty="0"/>
          </a:p>
          <a:p>
            <a:endParaRPr lang="de-AT" sz="1500" dirty="0"/>
          </a:p>
          <a:p>
            <a:r>
              <a:rPr lang="de-AT" sz="1500" dirty="0"/>
              <a:t>Laufende Teilnahme als Vortragender bei diversen Seminaren des Verbandes Deutscher Pfandbriefbanken</a:t>
            </a:r>
          </a:p>
          <a:p>
            <a:endParaRPr lang="de-AT" sz="1500" dirty="0"/>
          </a:p>
          <a:p>
            <a:r>
              <a:rPr lang="de-AT" sz="1500" dirty="0"/>
              <a:t>Founder des Legal Tech </a:t>
            </a:r>
            <a:r>
              <a:rPr lang="de-AT" sz="1500" dirty="0" err="1"/>
              <a:t>start-up</a:t>
            </a:r>
            <a:r>
              <a:rPr lang="de-AT" sz="1500" dirty="0"/>
              <a:t> Realest8 Technologies GmbH für digitale Immobilientransaktionen (</a:t>
            </a:r>
            <a:r>
              <a:rPr lang="de-AT" sz="1500" dirty="0">
                <a:hlinkClick r:id="rId3"/>
              </a:rPr>
              <a:t>www.realest8.at</a:t>
            </a:r>
            <a:r>
              <a:rPr lang="de-AT" sz="1500" dirty="0"/>
              <a:t>)</a:t>
            </a:r>
          </a:p>
          <a:p>
            <a:endParaRPr lang="de-AT" sz="1500" dirty="0"/>
          </a:p>
          <a:p>
            <a:r>
              <a:rPr lang="de-AT" sz="1500" dirty="0"/>
              <a:t>Mitglied des international besetzten Runden Tisches Grundpfandrechte des Verbandes Deutscher Pfandbriefbanken</a:t>
            </a:r>
          </a:p>
          <a:p>
            <a:endParaRPr lang="de-AT" sz="1500" dirty="0"/>
          </a:p>
          <a:p>
            <a:r>
              <a:rPr lang="de-AT" sz="1500" dirty="0"/>
              <a:t>Mitglied des Executive Committee AIJA – International </a:t>
            </a:r>
            <a:r>
              <a:rPr lang="de-AT" sz="1500" dirty="0" err="1"/>
              <a:t>Association</a:t>
            </a:r>
            <a:r>
              <a:rPr lang="de-AT" sz="1500" dirty="0"/>
              <a:t> </a:t>
            </a:r>
            <a:r>
              <a:rPr lang="de-AT" sz="1500" dirty="0" err="1"/>
              <a:t>of</a:t>
            </a:r>
            <a:r>
              <a:rPr lang="de-AT" sz="1500" dirty="0"/>
              <a:t> Young </a:t>
            </a:r>
            <a:r>
              <a:rPr lang="de-AT" sz="1500" dirty="0" err="1"/>
              <a:t>Lawyers</a:t>
            </a:r>
            <a:br>
              <a:rPr lang="de-AT" sz="1500" dirty="0"/>
            </a:br>
            <a:endParaRPr lang="de-AT" sz="15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5B265EF-CCF2-4392-B012-864205F66D44}"/>
              </a:ext>
            </a:extLst>
          </p:cNvPr>
          <p:cNvSpPr/>
          <p:nvPr userDrawn="1"/>
        </p:nvSpPr>
        <p:spPr>
          <a:xfrm>
            <a:off x="828551" y="4782177"/>
            <a:ext cx="3733461" cy="1179724"/>
          </a:xfrm>
          <a:prstGeom prst="rect">
            <a:avLst/>
          </a:prstGeom>
          <a:solidFill>
            <a:srgbClr val="3E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thomas.seeber@kunz.at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</a:rPr>
              <a:t>+ 43 / 1 / 313 66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www.kunzwallentin.at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5AFE300-EF79-449B-B028-9F5C80C40060}"/>
              </a:ext>
            </a:extLst>
          </p:cNvPr>
          <p:cNvSpPr txBox="1"/>
          <p:nvPr userDrawn="1"/>
        </p:nvSpPr>
        <p:spPr>
          <a:xfrm>
            <a:off x="837882" y="596265"/>
            <a:ext cx="10533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latin typeface="+mj-lt"/>
                <a:ea typeface="Droid Serif" panose="02020600060500020200" pitchFamily="18" charset="0"/>
                <a:cs typeface="Droid Serif" panose="02020600060500020200" pitchFamily="18" charset="0"/>
              </a:rPr>
              <a:t>Dr Thomas Seeber, MASCI (</a:t>
            </a:r>
            <a:r>
              <a:rPr lang="de-AT" sz="4000" dirty="0" err="1">
                <a:latin typeface="+mj-lt"/>
                <a:ea typeface="Droid Serif" panose="02020600060500020200" pitchFamily="18" charset="0"/>
                <a:cs typeface="Droid Serif" panose="02020600060500020200" pitchFamily="18" charset="0"/>
              </a:rPr>
              <a:t>Padova</a:t>
            </a:r>
            <a:r>
              <a:rPr lang="de-AT" sz="4000" dirty="0">
                <a:latin typeface="+mj-lt"/>
                <a:ea typeface="Droid Serif" panose="02020600060500020200" pitchFamily="18" charset="0"/>
                <a:cs typeface="Droid Serif" panose="02020600060500020200" pitchFamily="18" charset="0"/>
              </a:rPr>
              <a:t>), LL.M (Krems)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53157A6-93AE-4D3C-BE95-BA0973C9E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"/>
          <a:stretch/>
        </p:blipFill>
        <p:spPr>
          <a:xfrm>
            <a:off x="828001" y="1656000"/>
            <a:ext cx="3733462" cy="30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53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 userDrawn="1">
          <p15:clr>
            <a:srgbClr val="FBAE40"/>
          </p15:clr>
        </p15:guide>
        <p15:guide id="2" pos="50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 mit fix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BA343ED-7CFF-403E-B299-E8E128ED127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39F040-3D79-4161-9BF5-A893BFD337F4}"/>
              </a:ext>
            </a:extLst>
          </p:cNvPr>
          <p:cNvSpPr txBox="1"/>
          <p:nvPr userDrawn="1"/>
        </p:nvSpPr>
        <p:spPr>
          <a:xfrm>
            <a:off x="5076769" y="1535091"/>
            <a:ext cx="690908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>
                <a:solidFill>
                  <a:srgbClr val="2C9EB4"/>
                </a:solidFill>
              </a:rPr>
              <a:t>Rechtsanwalt mit Tätigkeitsschwerpunkten: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Gesellschaftsrecht/ M&amp;A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/>
              <a:t>Banking &amp;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Immobilienrecht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Kapitalmarktrecht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Umgründungen im Unternehmens – und Steuerrecht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 err="1">
                <a:solidFill>
                  <a:srgbClr val="2C9EB4"/>
                </a:solidFill>
              </a:rPr>
              <a:t>Italian</a:t>
            </a:r>
            <a:r>
              <a:rPr lang="de-AT" sz="1500" dirty="0">
                <a:solidFill>
                  <a:srgbClr val="2C9EB4"/>
                </a:solidFill>
              </a:rPr>
              <a:t> Desk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Nachfolgeplanung und Stiftungen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 err="1">
                <a:solidFill>
                  <a:srgbClr val="2C9EB4"/>
                </a:solidFill>
              </a:rPr>
              <a:t>Regulatory</a:t>
            </a:r>
            <a:r>
              <a:rPr lang="de-AT" sz="1500" dirty="0">
                <a:solidFill>
                  <a:srgbClr val="2C9EB4"/>
                </a:solidFill>
              </a:rPr>
              <a:t> &amp; Compliance</a:t>
            </a:r>
            <a:endParaRPr lang="de-AT" sz="1500" dirty="0"/>
          </a:p>
          <a:p>
            <a:endParaRPr lang="de-AT" sz="1500" dirty="0"/>
          </a:p>
          <a:p>
            <a:r>
              <a:rPr lang="de-DE" sz="1500" dirty="0"/>
              <a:t>Federführung Betreuung Moot Court-Team "M&amp;A </a:t>
            </a:r>
            <a:r>
              <a:rPr lang="de-DE" sz="1500" dirty="0" err="1"/>
              <a:t>Contract</a:t>
            </a:r>
            <a:r>
              <a:rPr lang="de-DE" sz="1500" dirty="0"/>
              <a:t> Competition„</a:t>
            </a:r>
          </a:p>
          <a:p>
            <a:endParaRPr lang="de-DE" sz="1500" dirty="0"/>
          </a:p>
          <a:p>
            <a:r>
              <a:rPr lang="de-DE" sz="1500" dirty="0"/>
              <a:t>Regelmäßige Vorträge im Bereich Mergers &amp; Acquisitions / Franchising / </a:t>
            </a:r>
            <a:r>
              <a:rPr lang="de-DE" sz="1500" dirty="0" err="1"/>
              <a:t>Regulatory</a:t>
            </a:r>
            <a:r>
              <a:rPr lang="de-DE" sz="1500" dirty="0"/>
              <a:t> </a:t>
            </a:r>
          </a:p>
          <a:p>
            <a:endParaRPr lang="de-DE" sz="1500" dirty="0"/>
          </a:p>
          <a:p>
            <a:r>
              <a:rPr lang="de-DE" sz="1500" dirty="0"/>
              <a:t>ARS Fachtagung: Der GmbH-Geschäftsführer </a:t>
            </a:r>
            <a:r>
              <a:rPr lang="de-DE" sz="1500" dirty="0" err="1"/>
              <a:t>Verwaltungs</a:t>
            </a:r>
            <a:r>
              <a:rPr lang="de-DE" sz="1500" dirty="0"/>
              <a:t>(</a:t>
            </a:r>
            <a:r>
              <a:rPr lang="de-DE" sz="1500" dirty="0" err="1"/>
              <a:t>straf</a:t>
            </a:r>
            <a:r>
              <a:rPr lang="de-DE" sz="1500" dirty="0"/>
              <a:t>)rechtliche Verantwortung von Geschäftsführer</a:t>
            </a:r>
          </a:p>
          <a:p>
            <a:br>
              <a:rPr lang="de-AT" sz="1500" dirty="0"/>
            </a:br>
            <a:endParaRPr lang="de-AT" sz="15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5B265EF-CCF2-4392-B012-864205F66D44}"/>
              </a:ext>
            </a:extLst>
          </p:cNvPr>
          <p:cNvSpPr/>
          <p:nvPr userDrawn="1"/>
        </p:nvSpPr>
        <p:spPr>
          <a:xfrm>
            <a:off x="828551" y="4782177"/>
            <a:ext cx="3733461" cy="1179724"/>
          </a:xfrm>
          <a:prstGeom prst="rect">
            <a:avLst/>
          </a:prstGeom>
          <a:solidFill>
            <a:srgbClr val="3E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daniel.liemberger@kunz.at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</a:rPr>
              <a:t>+ 43 / 1 / 313 66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www.kunzwallentin.at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5AFE300-EF79-449B-B028-9F5C80C40060}"/>
              </a:ext>
            </a:extLst>
          </p:cNvPr>
          <p:cNvSpPr txBox="1"/>
          <p:nvPr userDrawn="1"/>
        </p:nvSpPr>
        <p:spPr>
          <a:xfrm>
            <a:off x="837882" y="596265"/>
            <a:ext cx="608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latin typeface="+mj-lt"/>
                <a:ea typeface="Droid Serif" panose="02020600060500020200" pitchFamily="18" charset="0"/>
                <a:cs typeface="Droid Serif" panose="02020600060500020200" pitchFamily="18" charset="0"/>
              </a:rPr>
              <a:t>Mag Daniel Liemberger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DC4D035-635C-43D3-BCCE-22A045095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"/>
          <a:stretch/>
        </p:blipFill>
        <p:spPr>
          <a:xfrm>
            <a:off x="828001" y="1655999"/>
            <a:ext cx="3733462" cy="30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15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 userDrawn="1">
          <p15:clr>
            <a:srgbClr val="FBAE40"/>
          </p15:clr>
        </p15:guide>
        <p15:guide id="2" pos="50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 mit fix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BA343ED-7CFF-403E-B299-E8E128ED127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39F040-3D79-4161-9BF5-A893BFD337F4}"/>
              </a:ext>
            </a:extLst>
          </p:cNvPr>
          <p:cNvSpPr txBox="1"/>
          <p:nvPr userDrawn="1"/>
        </p:nvSpPr>
        <p:spPr>
          <a:xfrm>
            <a:off x="5076769" y="1535091"/>
            <a:ext cx="69090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/>
              <a:t>Rechtsanwältin mit Tätigkeitsschwerpunkten: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M&amp;A / Corporate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Immobilienrecht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Banken- und Finanzierungsrecht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Stiftungsrecht und Nachfolgeplanung</a:t>
            </a:r>
          </a:p>
          <a:p>
            <a:endParaRPr lang="de-AT" sz="1500" dirty="0"/>
          </a:p>
          <a:p>
            <a:r>
              <a:rPr lang="de-AT" sz="1500" dirty="0"/>
              <a:t>Absolventin des Lehrgangs Aufsichtsrat Next Generation </a:t>
            </a:r>
            <a:r>
              <a:rPr lang="de-AT" sz="1500" u="sng" dirty="0">
                <a:hlinkClick r:id="rId3"/>
              </a:rPr>
              <a:t>www.arnextgen.at</a:t>
            </a:r>
            <a:endParaRPr lang="de-AT" sz="1500" u="sng" dirty="0"/>
          </a:p>
          <a:p>
            <a:endParaRPr lang="de-AT" sz="1500" u="sng" dirty="0"/>
          </a:p>
          <a:p>
            <a:r>
              <a:rPr lang="de-AT" sz="1500" dirty="0"/>
              <a:t>Mitwirkung an der LV an der Wirtschaftsuniversität Wien für „Unternehmensrecht und Corporate </a:t>
            </a:r>
            <a:r>
              <a:rPr lang="de-AT" sz="1500" dirty="0" err="1"/>
              <a:t>Governance</a:t>
            </a:r>
            <a:r>
              <a:rPr lang="de-AT" sz="1500" dirty="0"/>
              <a:t>“</a:t>
            </a:r>
          </a:p>
          <a:p>
            <a:endParaRPr lang="de-AT" sz="1500" dirty="0"/>
          </a:p>
          <a:p>
            <a:r>
              <a:rPr lang="de-AT" sz="1500" dirty="0"/>
              <a:t>Betreuung Moot Court Teams "M&amp;A </a:t>
            </a:r>
            <a:r>
              <a:rPr lang="de-AT" sz="1500" dirty="0" err="1"/>
              <a:t>Contract</a:t>
            </a:r>
            <a:r>
              <a:rPr lang="de-AT" sz="1500" dirty="0"/>
              <a:t> Competition“</a:t>
            </a:r>
          </a:p>
          <a:p>
            <a:endParaRPr lang="de-AT" sz="1500" dirty="0"/>
          </a:p>
          <a:p>
            <a:r>
              <a:rPr lang="de-AT" sz="1500" dirty="0"/>
              <a:t>Autorin wissenschaftlicher Artikel  </a:t>
            </a:r>
          </a:p>
          <a:p>
            <a:br>
              <a:rPr lang="de-AT" sz="1500" dirty="0"/>
            </a:br>
            <a:endParaRPr lang="de-AT" sz="1500" dirty="0"/>
          </a:p>
          <a:p>
            <a:br>
              <a:rPr lang="de-AT" sz="1500" dirty="0"/>
            </a:br>
            <a:endParaRPr lang="de-AT" sz="15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5B265EF-CCF2-4392-B012-864205F66D44}"/>
              </a:ext>
            </a:extLst>
          </p:cNvPr>
          <p:cNvSpPr/>
          <p:nvPr userDrawn="1"/>
        </p:nvSpPr>
        <p:spPr>
          <a:xfrm>
            <a:off x="828551" y="4782177"/>
            <a:ext cx="3733461" cy="1179724"/>
          </a:xfrm>
          <a:prstGeom prst="rect">
            <a:avLst/>
          </a:prstGeom>
          <a:solidFill>
            <a:srgbClr val="3E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katrin.chladek@kunz.at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</a:rPr>
              <a:t>+ 43 / 1 / 313 66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www.kunzwallentin.at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5AFE300-EF79-449B-B028-9F5C80C40060}"/>
              </a:ext>
            </a:extLst>
          </p:cNvPr>
          <p:cNvSpPr txBox="1"/>
          <p:nvPr userDrawn="1"/>
        </p:nvSpPr>
        <p:spPr>
          <a:xfrm>
            <a:off x="837883" y="596265"/>
            <a:ext cx="423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latin typeface="+mj-lt"/>
                <a:ea typeface="Droid Serif" panose="02020600060500020200" pitchFamily="18" charset="0"/>
                <a:cs typeface="Droid Serif" panose="02020600060500020200" pitchFamily="18" charset="0"/>
              </a:rPr>
              <a:t>Mag Katrin </a:t>
            </a:r>
            <a:r>
              <a:rPr lang="de-AT" sz="4000" dirty="0" err="1">
                <a:latin typeface="+mj-lt"/>
                <a:ea typeface="Droid Serif" panose="02020600060500020200" pitchFamily="18" charset="0"/>
                <a:cs typeface="Droid Serif" panose="02020600060500020200" pitchFamily="18" charset="0"/>
              </a:rPr>
              <a:t>Chladek</a:t>
            </a:r>
            <a:endParaRPr lang="de-AT" sz="4000" dirty="0">
              <a:latin typeface="+mj-lt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D4BB38E-C893-4F50-AA78-94A629437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"/>
          <a:stretch/>
        </p:blipFill>
        <p:spPr>
          <a:xfrm>
            <a:off x="828001" y="1656000"/>
            <a:ext cx="3733462" cy="30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26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 mit fix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BA343ED-7CFF-403E-B299-E8E128ED127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39F040-3D79-4161-9BF5-A893BFD337F4}"/>
              </a:ext>
            </a:extLst>
          </p:cNvPr>
          <p:cNvSpPr txBox="1"/>
          <p:nvPr userDrawn="1"/>
        </p:nvSpPr>
        <p:spPr>
          <a:xfrm>
            <a:off x="5076000" y="1533600"/>
            <a:ext cx="69090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/>
              <a:t>Rechtsanwaltsanwärter mit Tätigkeitsschwerpunkten: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Banken- und Finanzierungsrecht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M&amp;A / Corporate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Immobilienrecht</a:t>
            </a:r>
          </a:p>
          <a:p>
            <a:endParaRPr lang="de-AT" sz="1500" dirty="0"/>
          </a:p>
          <a:p>
            <a:r>
              <a:rPr lang="de-AT" sz="1500" dirty="0"/>
              <a:t>Teilnehmer des Lehrgangs Aufsichtsrat Next Generation </a:t>
            </a:r>
            <a:r>
              <a:rPr lang="de-AT" sz="1500" u="sng" dirty="0">
                <a:hlinkClick r:id="rId3"/>
              </a:rPr>
              <a:t>www.arnextgen.at</a:t>
            </a:r>
            <a:endParaRPr lang="de-AT" sz="1500" u="sng" dirty="0"/>
          </a:p>
          <a:p>
            <a:endParaRPr lang="de-AT" sz="1500" u="sng" dirty="0"/>
          </a:p>
          <a:p>
            <a:r>
              <a:rPr lang="de-AT" sz="1500" dirty="0"/>
              <a:t>Mitwirkung an der LV an der Wirtschaftsuniversität Wien für „Unternehmensrecht und Corporate </a:t>
            </a:r>
            <a:r>
              <a:rPr lang="de-AT" sz="1500" dirty="0" err="1"/>
              <a:t>Governance</a:t>
            </a:r>
            <a:r>
              <a:rPr lang="de-AT" sz="1500" dirty="0"/>
              <a:t>“</a:t>
            </a:r>
          </a:p>
          <a:p>
            <a:endParaRPr lang="de-AT" sz="1500" dirty="0"/>
          </a:p>
          <a:p>
            <a:r>
              <a:rPr lang="de-AT" sz="1500" dirty="0"/>
              <a:t>Betreuung Moot Court Teams "M&amp;A </a:t>
            </a:r>
            <a:r>
              <a:rPr lang="de-AT" sz="1500" dirty="0" err="1"/>
              <a:t>Contract</a:t>
            </a:r>
            <a:r>
              <a:rPr lang="de-AT" sz="1500" dirty="0"/>
              <a:t> Competition“</a:t>
            </a:r>
          </a:p>
          <a:p>
            <a:endParaRPr lang="de-AT" sz="1500" dirty="0"/>
          </a:p>
          <a:p>
            <a:r>
              <a:rPr lang="de-AT" sz="1500" dirty="0"/>
              <a:t>Autor wissenschaftlicher Artikel</a:t>
            </a:r>
            <a:br>
              <a:rPr lang="de-AT" sz="1500" dirty="0"/>
            </a:br>
            <a:endParaRPr lang="de-AT" sz="1500" dirty="0"/>
          </a:p>
          <a:p>
            <a:br>
              <a:rPr lang="de-AT" sz="1500" dirty="0"/>
            </a:br>
            <a:endParaRPr lang="de-AT" sz="15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5B265EF-CCF2-4392-B012-864205F66D44}"/>
              </a:ext>
            </a:extLst>
          </p:cNvPr>
          <p:cNvSpPr/>
          <p:nvPr userDrawn="1"/>
        </p:nvSpPr>
        <p:spPr>
          <a:xfrm>
            <a:off x="828000" y="4780800"/>
            <a:ext cx="3733200" cy="1179724"/>
          </a:xfrm>
          <a:prstGeom prst="rect">
            <a:avLst/>
          </a:prstGeom>
          <a:solidFill>
            <a:srgbClr val="3E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wolfgang.stenzel@kunz.at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</a:rPr>
              <a:t>+ 43 / 1 / 313 66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www.kunzwallentin.at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5AFE300-EF79-449B-B028-9F5C80C40060}"/>
              </a:ext>
            </a:extLst>
          </p:cNvPr>
          <p:cNvSpPr txBox="1"/>
          <p:nvPr userDrawn="1"/>
        </p:nvSpPr>
        <p:spPr>
          <a:xfrm>
            <a:off x="838800" y="597600"/>
            <a:ext cx="7706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latin typeface="Droid Serif Überschrift"/>
                <a:ea typeface="Droid Serif" panose="02020600060500020200" pitchFamily="18" charset="0"/>
                <a:cs typeface="Droid Serif" panose="02020600060500020200" pitchFamily="18" charset="0"/>
              </a:rPr>
              <a:t>Wolfgang Stenzel LLM (WU)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F6FDCD0-7DDA-4CE1-9502-A758D7D3773F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-280" r="-105" b="4550"/>
          <a:stretch/>
        </p:blipFill>
        <p:spPr>
          <a:xfrm>
            <a:off x="828000" y="1656000"/>
            <a:ext cx="3733200" cy="30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86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folie mit fix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BA343ED-7CFF-403E-B299-E8E128ED127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39F040-3D79-4161-9BF5-A893BFD337F4}"/>
              </a:ext>
            </a:extLst>
          </p:cNvPr>
          <p:cNvSpPr txBox="1"/>
          <p:nvPr userDrawn="1"/>
        </p:nvSpPr>
        <p:spPr>
          <a:xfrm>
            <a:off x="5076000" y="1533600"/>
            <a:ext cx="690908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>
                <a:solidFill>
                  <a:srgbClr val="2C9EB4"/>
                </a:solidFill>
              </a:rPr>
              <a:t>Rechtsanwalt mit Tätigkeitsschwerpunkten: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Insolvenzrecht und Restrukturierungen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Umgründungen im Unternehmens- und Steuerrecht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srgbClr val="2C9EB4"/>
                </a:solidFill>
              </a:rPr>
              <a:t>Gesellschaftsrecht/ M&amp;A</a:t>
            </a:r>
            <a:endParaRPr lang="de-AT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500" dirty="0" err="1">
                <a:solidFill>
                  <a:srgbClr val="2C9EB4"/>
                </a:solidFill>
              </a:rPr>
              <a:t>Regulatory</a:t>
            </a:r>
            <a:r>
              <a:rPr lang="de-AT" sz="1500" dirty="0">
                <a:solidFill>
                  <a:srgbClr val="2C9EB4"/>
                </a:solidFill>
              </a:rPr>
              <a:t> &amp; Compliance</a:t>
            </a:r>
            <a:endParaRPr lang="de-AT" sz="1500" dirty="0"/>
          </a:p>
          <a:p>
            <a:endParaRPr lang="de-AT" sz="1500" dirty="0"/>
          </a:p>
          <a:p>
            <a:r>
              <a:rPr lang="de-AT" sz="1500" dirty="0" err="1"/>
              <a:t>Mitied</a:t>
            </a:r>
            <a:r>
              <a:rPr lang="de-AT" sz="1500" dirty="0"/>
              <a:t> der Rechtsanwaltskammer Wien, der Wien Advokatengesellschafft Union und den Techniker Cercle</a:t>
            </a:r>
          </a:p>
          <a:p>
            <a:endParaRPr lang="de-AT" sz="1500" dirty="0"/>
          </a:p>
          <a:p>
            <a:r>
              <a:rPr lang="de-AT" sz="1500" dirty="0"/>
              <a:t>Autor des Buches </a:t>
            </a:r>
            <a:r>
              <a:rPr lang="de-DE" sz="1600" dirty="0"/>
              <a:t>Besteuerung beim Zuzug aus dem Ausland</a:t>
            </a:r>
            <a:endParaRPr lang="de-AT" sz="1500" dirty="0"/>
          </a:p>
          <a:p>
            <a:br>
              <a:rPr lang="de-AT" sz="1500" dirty="0"/>
            </a:br>
            <a:endParaRPr lang="de-AT" sz="15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5B265EF-CCF2-4392-B012-864205F66D44}"/>
              </a:ext>
            </a:extLst>
          </p:cNvPr>
          <p:cNvSpPr/>
          <p:nvPr userDrawn="1"/>
        </p:nvSpPr>
        <p:spPr>
          <a:xfrm>
            <a:off x="828551" y="4782177"/>
            <a:ext cx="3733461" cy="1179724"/>
          </a:xfrm>
          <a:prstGeom prst="rect">
            <a:avLst/>
          </a:prstGeom>
          <a:solidFill>
            <a:srgbClr val="3E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eberhard.wallentin@wallentin.at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</a:rPr>
              <a:t>+ 43 / 1 / 313 66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www.kunzwallentin.at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5AFE300-EF79-449B-B028-9F5C80C40060}"/>
              </a:ext>
            </a:extLst>
          </p:cNvPr>
          <p:cNvSpPr txBox="1"/>
          <p:nvPr userDrawn="1"/>
        </p:nvSpPr>
        <p:spPr>
          <a:xfrm>
            <a:off x="837882" y="596265"/>
            <a:ext cx="6694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0" dirty="0">
                <a:latin typeface="+mj-lt"/>
              </a:rPr>
              <a:t>MMag Dr Eberhard Wallentin</a:t>
            </a:r>
          </a:p>
        </p:txBody>
      </p:sp>
      <p:pic>
        <p:nvPicPr>
          <p:cNvPr id="3" name="Grafik 2" descr="Ein Bild, das Person, Anzug, Mann, Wand enthält.&#10;&#10;Automatisch generierte Beschreibung">
            <a:extLst>
              <a:ext uri="{FF2B5EF4-FFF2-40B4-BE49-F238E27FC236}">
                <a16:creationId xmlns:a16="http://schemas.microsoft.com/office/drawing/2014/main" id="{6E143E82-75D4-4D22-83E2-38039CA22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/>
          <a:stretch/>
        </p:blipFill>
        <p:spPr>
          <a:xfrm>
            <a:off x="828551" y="1656000"/>
            <a:ext cx="3733461" cy="30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80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Wand, Mann, stehend enthält.&#10;&#10;Automatisch generierte Beschreibung">
            <a:extLst>
              <a:ext uri="{FF2B5EF4-FFF2-40B4-BE49-F238E27FC236}">
                <a16:creationId xmlns:a16="http://schemas.microsoft.com/office/drawing/2014/main" id="{534F7AD9-EFF5-44F3-B63C-67D34EF3D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0"/>
          <a:stretch/>
        </p:blipFill>
        <p:spPr>
          <a:xfrm>
            <a:off x="828000" y="1656000"/>
            <a:ext cx="3733461" cy="3067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E28885-D583-4AE2-8ECC-C0B841DACEA2}"/>
              </a:ext>
            </a:extLst>
          </p:cNvPr>
          <p:cNvSpPr/>
          <p:nvPr userDrawn="1"/>
        </p:nvSpPr>
        <p:spPr>
          <a:xfrm>
            <a:off x="828000" y="4780800"/>
            <a:ext cx="3733461" cy="1179724"/>
          </a:xfrm>
          <a:prstGeom prst="rect">
            <a:avLst/>
          </a:prstGeom>
          <a:solidFill>
            <a:srgbClr val="3E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thomas.wallentin@wallentin.at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</a:rPr>
              <a:t>+ 43 / 1 / 313 66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www.kunzwallentin.at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3E9BF5-165F-4951-BC11-978BE1AB4872}"/>
              </a:ext>
            </a:extLst>
          </p:cNvPr>
          <p:cNvSpPr txBox="1"/>
          <p:nvPr userDrawn="1"/>
        </p:nvSpPr>
        <p:spPr>
          <a:xfrm>
            <a:off x="5076000" y="1533600"/>
            <a:ext cx="7197505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>
                <a:solidFill>
                  <a:srgbClr val="2C9EB4"/>
                </a:solidFill>
              </a:rPr>
              <a:t>Rechtsanwalt mit Tätigkeitsschwerpunkten: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Filmrecht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Sportrecht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IP- und IT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de-AT" sz="1500" dirty="0"/>
          </a:p>
          <a:p>
            <a:r>
              <a:rPr lang="de-AT" sz="1500" dirty="0"/>
              <a:t>Mitgliedschaften: 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Vereinigung für gewerblichen Rechtsschutz in Österreich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Rechtsanwaltskammer Wien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IBA International Bar </a:t>
            </a:r>
            <a:r>
              <a:rPr lang="de-AT" sz="1500" dirty="0" err="1"/>
              <a:t>Association</a:t>
            </a:r>
            <a:endParaRPr lang="de-AT" sz="1500" dirty="0"/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Licensing </a:t>
            </a:r>
            <a:r>
              <a:rPr lang="de-AT" sz="1500" dirty="0" err="1"/>
              <a:t>Executives</a:t>
            </a:r>
            <a:r>
              <a:rPr lang="de-AT" sz="1500" dirty="0"/>
              <a:t> Societies in Europe (LES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 err="1"/>
              <a:t>Mitlgied</a:t>
            </a:r>
            <a:r>
              <a:rPr lang="de-AT" sz="1500" dirty="0"/>
              <a:t> als Schiedsrichter bei der „Independent Film &amp; Television Alliance (IFTA), Los Angeles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Mitglied des Internationalen Sportgerichtshofes in Lausanne (TAS/CAS)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Mitglied der Österreichisch-Chinesischen Juristischen Gesellschaft (ÖCJG)</a:t>
            </a:r>
          </a:p>
          <a:p>
            <a:endParaRPr lang="de-AT" sz="1500" dirty="0"/>
          </a:p>
          <a:p>
            <a:r>
              <a:rPr lang="de-AT" sz="1500" dirty="0"/>
              <a:t>Autor Zahlreicher Bücher und Publikationen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de-AT" sz="1500" dirty="0"/>
          </a:p>
          <a:p>
            <a:pPr marL="0" indent="0">
              <a:buFont typeface="Arial" panose="020B0604020202020204" pitchFamily="34" charset="0"/>
              <a:buNone/>
            </a:pPr>
            <a:endParaRPr lang="de-AT" sz="1500" dirty="0"/>
          </a:p>
          <a:p>
            <a:endParaRPr lang="de-AT" sz="1500" dirty="0"/>
          </a:p>
          <a:p>
            <a:pPr algn="l"/>
            <a:endParaRPr lang="de-AT" dirty="0"/>
          </a:p>
        </p:txBody>
      </p:sp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5CB1E1FE-0D07-4879-B4BE-95E47513FC4D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416A5A5-4E0A-4243-BAD4-EA66CAAAA0C0}"/>
              </a:ext>
            </a:extLst>
          </p:cNvPr>
          <p:cNvSpPr txBox="1">
            <a:spLocks/>
          </p:cNvSpPr>
          <p:nvPr userDrawn="1"/>
        </p:nvSpPr>
        <p:spPr>
          <a:xfrm>
            <a:off x="837882" y="596265"/>
            <a:ext cx="7418118" cy="70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AT" sz="4000" b="0" dirty="0">
                <a:latin typeface="+mj-lt"/>
              </a:rPr>
              <a:t>Prof MMag Dr Thomas Wallentin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CDE141-DFEF-4006-A7CF-CF958038B17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3247BAA-BC50-48D0-BAB7-7EB0DA477403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A48BFD-64F7-45B7-A12F-09B800B0696F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2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A1A89-D119-4509-95C4-7E5DA89D5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3151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2C9EB4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dirty="0"/>
              <a:t>Titelseite ohne Bilder CI Farbe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CC1F05-8EE4-4C45-ADE8-EFF0916BA7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282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lang="de-DE" sz="2400" b="0" kern="1200" dirty="0">
                <a:solidFill>
                  <a:srgbClr val="2C9E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mit Beschreibung CI Farbe / Open Sans</a:t>
            </a:r>
            <a:endParaRPr lang="en-US" dirty="0"/>
          </a:p>
        </p:txBody>
      </p:sp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52FD9B53-95CA-4E09-90FD-4FBBA8B37986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706838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EE12D6FD-7B93-46E2-A4FB-57EC9B8016C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D5201B8-7B93-4B01-BC9A-B44C138FDC19}"/>
              </a:ext>
            </a:extLst>
          </p:cNvPr>
          <p:cNvSpPr txBox="1"/>
          <p:nvPr userDrawn="1"/>
        </p:nvSpPr>
        <p:spPr>
          <a:xfrm>
            <a:off x="11135512" y="6510104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DDDED4E-3FAA-4A97-87F2-3A26B84781A3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41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Mann, Anzug, Wand enthält.&#10;&#10;Automatisch generierte Beschreibung">
            <a:extLst>
              <a:ext uri="{FF2B5EF4-FFF2-40B4-BE49-F238E27FC236}">
                <a16:creationId xmlns:a16="http://schemas.microsoft.com/office/drawing/2014/main" id="{BB2A76D2-499F-4538-AD62-69FCB0A64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"/>
          <a:stretch/>
        </p:blipFill>
        <p:spPr>
          <a:xfrm>
            <a:off x="828000" y="1656000"/>
            <a:ext cx="3733461" cy="3067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EA0777-9162-4C1E-AD33-5005475C1487}"/>
              </a:ext>
            </a:extLst>
          </p:cNvPr>
          <p:cNvSpPr/>
          <p:nvPr userDrawn="1"/>
        </p:nvSpPr>
        <p:spPr>
          <a:xfrm>
            <a:off x="828000" y="4780800"/>
            <a:ext cx="3733461" cy="1179724"/>
          </a:xfrm>
          <a:prstGeom prst="rect">
            <a:avLst/>
          </a:prstGeom>
          <a:solidFill>
            <a:srgbClr val="3E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martin.barret@kunz.at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</a:rPr>
              <a:t>+ 43 / 1 / 313 66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www.kunzwallentin.at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A308D6-19DE-4DAC-9822-E7389082C0B0}"/>
              </a:ext>
            </a:extLst>
          </p:cNvPr>
          <p:cNvSpPr txBox="1"/>
          <p:nvPr userDrawn="1"/>
        </p:nvSpPr>
        <p:spPr>
          <a:xfrm>
            <a:off x="5076000" y="1533600"/>
            <a:ext cx="703614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>
                <a:solidFill>
                  <a:srgbClr val="2C9EB4"/>
                </a:solidFill>
              </a:rPr>
              <a:t>Rechtsanwaltsanwärter mit Tätigkeitsschwerpunkten: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Gesellschaftsrecht/ M&amp;A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Nachfolgeplanung und </a:t>
            </a:r>
            <a:r>
              <a:rPr lang="de-AT" sz="1500" dirty="0" err="1"/>
              <a:t>Stfitungen</a:t>
            </a:r>
            <a:endParaRPr lang="de-AT" sz="1500" dirty="0"/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Banking &amp; Finance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Immobilienrecht</a:t>
            </a:r>
          </a:p>
          <a:p>
            <a:pPr marL="722313" lvl="1" indent="-277813">
              <a:buFont typeface="Arial" panose="020B0604020202020204" pitchFamily="34" charset="0"/>
              <a:buChar char="•"/>
            </a:pPr>
            <a:r>
              <a:rPr lang="de-AT" sz="1500" dirty="0"/>
              <a:t>Private Equity / Venture Capital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de-AT" sz="1500" dirty="0"/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de-DE" sz="1600" dirty="0"/>
              <a:t>Mitwirkung LV an der Wirtschaftsuniversität Wien für „Unternehmensrecht und Corporate </a:t>
            </a:r>
            <a:r>
              <a:rPr lang="de-DE" sz="1600" dirty="0" err="1"/>
              <a:t>Governance</a:t>
            </a:r>
            <a:r>
              <a:rPr lang="de-DE" sz="1600" dirty="0"/>
              <a:t>“</a:t>
            </a:r>
            <a:endParaRPr lang="de-AT" sz="1500" dirty="0"/>
          </a:p>
          <a:p>
            <a:pPr marL="0" indent="0">
              <a:buFont typeface="Arial" panose="020B0604020202020204" pitchFamily="34" charset="0"/>
              <a:buNone/>
            </a:pPr>
            <a:endParaRPr lang="de-AT" sz="1500" dirty="0"/>
          </a:p>
          <a:p>
            <a:endParaRPr lang="de-AT" sz="1500" dirty="0"/>
          </a:p>
          <a:p>
            <a:pPr algn="l"/>
            <a:endParaRPr lang="de-AT" dirty="0"/>
          </a:p>
        </p:txBody>
      </p:sp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07F84F70-8A60-4F3A-B3DB-20231C2499F4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ECCCD3A-F512-41B0-AE30-FC58CAAD7E27}"/>
              </a:ext>
            </a:extLst>
          </p:cNvPr>
          <p:cNvSpPr txBox="1">
            <a:spLocks/>
          </p:cNvSpPr>
          <p:nvPr userDrawn="1"/>
        </p:nvSpPr>
        <p:spPr>
          <a:xfrm>
            <a:off x="837882" y="596265"/>
            <a:ext cx="7418118" cy="70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AT" sz="4000" b="0" dirty="0">
                <a:latin typeface="+mj-lt"/>
              </a:rPr>
              <a:t>Mag Martin Barrett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027624-E73F-451C-AFFC-B633ED48993D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288FE89-12CC-44AD-9379-B3E539BD3BE2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204902C-1D68-49D4-BA74-D1928BF85A74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94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D023817-16E3-4598-8D65-ED940BF3D8F3}"/>
              </a:ext>
            </a:extLst>
          </p:cNvPr>
          <p:cNvSpPr txBox="1">
            <a:spLocks/>
          </p:cNvSpPr>
          <p:nvPr userDrawn="1"/>
        </p:nvSpPr>
        <p:spPr>
          <a:xfrm>
            <a:off x="838200" y="478800"/>
            <a:ext cx="10695600" cy="82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endParaRPr lang="de-AT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7CC95D8-A104-4831-BFB7-F8668F2F3A9C}"/>
              </a:ext>
            </a:extLst>
          </p:cNvPr>
          <p:cNvSpPr/>
          <p:nvPr userDrawn="1"/>
        </p:nvSpPr>
        <p:spPr>
          <a:xfrm>
            <a:off x="828000" y="4780800"/>
            <a:ext cx="3733461" cy="1179724"/>
          </a:xfrm>
          <a:prstGeom prst="rect">
            <a:avLst/>
          </a:prstGeom>
          <a:solidFill>
            <a:srgbClr val="3E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una.campara@kunz.at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</a:rPr>
              <a:t>+ 43 / 1 / 313 66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www.kunzwallentin.at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732E626-A6E6-4079-BEBF-4BFBEE3FE962}"/>
              </a:ext>
            </a:extLst>
          </p:cNvPr>
          <p:cNvSpPr txBox="1"/>
          <p:nvPr userDrawn="1"/>
        </p:nvSpPr>
        <p:spPr>
          <a:xfrm>
            <a:off x="5076000" y="1533600"/>
            <a:ext cx="70361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>
                <a:solidFill>
                  <a:srgbClr val="2C9EB4"/>
                </a:solidFill>
              </a:rPr>
              <a:t>Rechtsanwaltsanwärterin </a:t>
            </a:r>
            <a:r>
              <a:rPr lang="de-AT" sz="1500" dirty="0"/>
              <a:t>(RAP mit sehr gutem Erfolg) </a:t>
            </a:r>
            <a:r>
              <a:rPr lang="de-AT" sz="1500" dirty="0">
                <a:solidFill>
                  <a:srgbClr val="2C9EB4"/>
                </a:solidFill>
              </a:rPr>
              <a:t>mit Tätigkeitsschwerpunkten:</a:t>
            </a:r>
          </a:p>
          <a:p>
            <a:pPr marL="722313" lvl="1" indent="-180975">
              <a:buFont typeface="Arial" panose="020B0604020202020204" pitchFamily="34" charset="0"/>
              <a:buChar char="•"/>
            </a:pPr>
            <a:r>
              <a:rPr lang="de-AT" sz="1500" dirty="0"/>
              <a:t>Gesellschaftsrecht/ M&amp;A</a:t>
            </a:r>
          </a:p>
          <a:p>
            <a:pPr marL="722313" lvl="1" indent="-180975">
              <a:buFont typeface="Arial" panose="020B0604020202020204" pitchFamily="34" charset="0"/>
              <a:buChar char="•"/>
            </a:pPr>
            <a:r>
              <a:rPr lang="de-AT" sz="1500" dirty="0"/>
              <a:t>Immobilien</a:t>
            </a:r>
          </a:p>
          <a:p>
            <a:pPr marL="722313" lvl="1" indent="-180975">
              <a:buFont typeface="Arial" panose="020B0604020202020204" pitchFamily="34" charset="0"/>
              <a:buChar char="•"/>
            </a:pPr>
            <a:r>
              <a:rPr lang="de-AT" sz="1500" dirty="0"/>
              <a:t>Banking &amp; Finance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de-AT" sz="1500" dirty="0"/>
          </a:p>
          <a:p>
            <a:pPr marL="342900" lvl="1" indent="0">
              <a:buFont typeface="Arial" panose="020B0604020202020204" pitchFamily="34" charset="0"/>
              <a:buNone/>
            </a:pPr>
            <a:endParaRPr lang="de-AT" sz="1500" dirty="0"/>
          </a:p>
          <a:p>
            <a:pPr marL="0" indent="0">
              <a:buFont typeface="Arial" panose="020B0604020202020204" pitchFamily="34" charset="0"/>
              <a:buNone/>
            </a:pPr>
            <a:endParaRPr lang="de-AT" sz="1500" dirty="0"/>
          </a:p>
          <a:p>
            <a:endParaRPr lang="de-AT" sz="1500" dirty="0"/>
          </a:p>
          <a:p>
            <a:pPr algn="l"/>
            <a:endParaRPr lang="de-AT" dirty="0"/>
          </a:p>
        </p:txBody>
      </p:sp>
      <p:pic>
        <p:nvPicPr>
          <p:cNvPr id="9" name="Grafik 8" descr="Ein Bild, das Person, Wand, Frau, drinnen enthält.&#10;&#10;Automatisch generierte Beschreibung">
            <a:extLst>
              <a:ext uri="{FF2B5EF4-FFF2-40B4-BE49-F238E27FC236}">
                <a16:creationId xmlns:a16="http://schemas.microsoft.com/office/drawing/2014/main" id="{C4003AB2-0045-4FD7-85CC-28F831A5C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"/>
          <a:stretch/>
        </p:blipFill>
        <p:spPr>
          <a:xfrm>
            <a:off x="828000" y="1656000"/>
            <a:ext cx="3733461" cy="3067200"/>
          </a:xfrm>
          <a:prstGeom prst="rect">
            <a:avLst/>
          </a:prstGeom>
        </p:spPr>
      </p:pic>
      <p:cxnSp>
        <p:nvCxnSpPr>
          <p:cNvPr id="8" name="Gerade Verbindung 4">
            <a:extLst>
              <a:ext uri="{FF2B5EF4-FFF2-40B4-BE49-F238E27FC236}">
                <a16:creationId xmlns:a16="http://schemas.microsoft.com/office/drawing/2014/main" id="{64B58C0C-154C-408C-80C4-C951705A6A94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0EB50D42-0399-4B7E-A9AC-F802F0B9D330}"/>
              </a:ext>
            </a:extLst>
          </p:cNvPr>
          <p:cNvSpPr txBox="1">
            <a:spLocks/>
          </p:cNvSpPr>
          <p:nvPr userDrawn="1"/>
        </p:nvSpPr>
        <p:spPr>
          <a:xfrm>
            <a:off x="837882" y="596265"/>
            <a:ext cx="7418118" cy="70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AT" sz="4000" b="0" dirty="0">
                <a:latin typeface="+mj-lt"/>
              </a:rPr>
              <a:t>Mag Una Campara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5C4E159-A392-4A56-8F68-FA8FF34C0E9E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8A12BCC-682E-4134-9CFE-A3637DD210AE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7F84408-6A70-4B59-910A-ACEFB91C514A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96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655F85-2E5B-4F2C-8CC2-75A0CE578CA5}"/>
              </a:ext>
            </a:extLst>
          </p:cNvPr>
          <p:cNvSpPr/>
          <p:nvPr userDrawn="1"/>
        </p:nvSpPr>
        <p:spPr>
          <a:xfrm>
            <a:off x="828000" y="4780800"/>
            <a:ext cx="3733461" cy="1179724"/>
          </a:xfrm>
          <a:prstGeom prst="rect">
            <a:avLst/>
          </a:prstGeom>
          <a:solidFill>
            <a:srgbClr val="3E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lukas.straganz@kunz.at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</a:rPr>
              <a:t>+ 43 / 1 / 313 66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www.kunzwallentin.at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99A83F9-14C9-4232-970A-4BD369430364}"/>
              </a:ext>
            </a:extLst>
          </p:cNvPr>
          <p:cNvSpPr txBox="1"/>
          <p:nvPr userDrawn="1"/>
        </p:nvSpPr>
        <p:spPr>
          <a:xfrm>
            <a:off x="5076000" y="1533600"/>
            <a:ext cx="70361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>
                <a:solidFill>
                  <a:srgbClr val="2C9EB4"/>
                </a:solidFill>
              </a:rPr>
              <a:t>Rechtsanwaltsanwärter</a:t>
            </a:r>
            <a:r>
              <a:rPr lang="de-AT" sz="1500" dirty="0"/>
              <a:t> </a:t>
            </a:r>
            <a:r>
              <a:rPr lang="de-AT" sz="1500" dirty="0">
                <a:solidFill>
                  <a:srgbClr val="2C9EB4"/>
                </a:solidFill>
              </a:rPr>
              <a:t>mit Tätigkeitsschwerpunkten:</a:t>
            </a:r>
          </a:p>
          <a:p>
            <a:pPr marL="722313" lvl="1" indent="-196850">
              <a:buFont typeface="Arial" panose="020B0604020202020204" pitchFamily="34" charset="0"/>
              <a:buChar char="•"/>
            </a:pPr>
            <a:r>
              <a:rPr lang="de-AT" sz="1500" dirty="0"/>
              <a:t>Gesellschaftsrecht/ M&amp;A</a:t>
            </a:r>
          </a:p>
          <a:p>
            <a:pPr marL="722313" lvl="1" indent="-196850">
              <a:buFont typeface="Arial" panose="020B0604020202020204" pitchFamily="34" charset="0"/>
              <a:buChar char="•"/>
            </a:pPr>
            <a:r>
              <a:rPr lang="de-AT" sz="1500" dirty="0"/>
              <a:t>Immobilien</a:t>
            </a:r>
          </a:p>
          <a:p>
            <a:pPr marL="722313" lvl="1" indent="-196850">
              <a:buFont typeface="Arial" panose="020B0604020202020204" pitchFamily="34" charset="0"/>
              <a:buChar char="•"/>
            </a:pPr>
            <a:r>
              <a:rPr lang="de-AT" sz="1500" dirty="0"/>
              <a:t>Banking &amp; Finance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de-AT" sz="1500" dirty="0"/>
          </a:p>
          <a:p>
            <a:pPr marL="342900" lvl="1" indent="0">
              <a:buFont typeface="Arial" panose="020B0604020202020204" pitchFamily="34" charset="0"/>
              <a:buNone/>
            </a:pPr>
            <a:endParaRPr lang="de-AT" sz="1500" dirty="0"/>
          </a:p>
          <a:p>
            <a:r>
              <a:rPr lang="de-DE" b="0" dirty="0"/>
              <a:t>Vortrags- und Lehrtätigkeiten</a:t>
            </a:r>
          </a:p>
          <a:p>
            <a:r>
              <a:rPr lang="de-DE" sz="1500" dirty="0"/>
              <a:t>KDZ-Seminar: Liegenschaftsrecht für Gemeinden: Miet-, Pacht- und Kaufverträge rechtssicher gestalten, 22.10.2018, Linz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de-AT" sz="1500" dirty="0"/>
          </a:p>
          <a:p>
            <a:pPr marL="342900" lvl="1" indent="0">
              <a:buFont typeface="Arial" panose="020B0604020202020204" pitchFamily="34" charset="0"/>
              <a:buNone/>
            </a:pPr>
            <a:endParaRPr lang="de-AT" sz="1500" dirty="0"/>
          </a:p>
          <a:p>
            <a:pPr marL="0" indent="0">
              <a:buFont typeface="Arial" panose="020B0604020202020204" pitchFamily="34" charset="0"/>
              <a:buNone/>
            </a:pPr>
            <a:endParaRPr lang="de-AT" sz="1500" dirty="0"/>
          </a:p>
          <a:p>
            <a:endParaRPr lang="de-AT" sz="1500" dirty="0"/>
          </a:p>
          <a:p>
            <a:pPr algn="l"/>
            <a:endParaRPr lang="de-AT" dirty="0"/>
          </a:p>
        </p:txBody>
      </p:sp>
      <p:pic>
        <p:nvPicPr>
          <p:cNvPr id="9" name="Grafik 8" descr="Ein Bild, das Person, Mann, Anzug, Wand enthält.&#10;&#10;Automatisch generierte Beschreibung">
            <a:extLst>
              <a:ext uri="{FF2B5EF4-FFF2-40B4-BE49-F238E27FC236}">
                <a16:creationId xmlns:a16="http://schemas.microsoft.com/office/drawing/2014/main" id="{AE973856-C301-4650-91E1-AD3B283FA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"/>
          <a:stretch/>
        </p:blipFill>
        <p:spPr>
          <a:xfrm>
            <a:off x="828000" y="1656000"/>
            <a:ext cx="3733461" cy="3067200"/>
          </a:xfrm>
          <a:prstGeom prst="rect">
            <a:avLst/>
          </a:prstGeom>
        </p:spPr>
      </p:pic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D5FC84F9-BC47-421C-9BCF-9F7FD93DBB10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D5CD047-0A70-435F-8E97-6FF5C50E9F61}"/>
              </a:ext>
            </a:extLst>
          </p:cNvPr>
          <p:cNvSpPr txBox="1">
            <a:spLocks/>
          </p:cNvSpPr>
          <p:nvPr userDrawn="1"/>
        </p:nvSpPr>
        <p:spPr>
          <a:xfrm>
            <a:off x="837882" y="596265"/>
            <a:ext cx="7418118" cy="70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AT" sz="4000" b="0" dirty="0">
                <a:latin typeface="+mj-lt"/>
              </a:rPr>
              <a:t>MMag Lukas </a:t>
            </a:r>
            <a:r>
              <a:rPr lang="de-AT" sz="4000" b="0" dirty="0" err="1">
                <a:latin typeface="+mj-lt"/>
              </a:rPr>
              <a:t>Straganz</a:t>
            </a:r>
            <a:endParaRPr lang="de-AT" sz="4000" b="0" dirty="0">
              <a:latin typeface="+mj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8899C9D-FCF9-425F-97DE-0A86ABF01CF5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0A3F9FC-B98B-4051-A742-88540C9A626A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4AD89BB-CC90-43AB-B892-BB16318FC0DC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9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8E7BC25-DB34-4C0A-94D6-78FCB0EAC36D}"/>
              </a:ext>
            </a:extLst>
          </p:cNvPr>
          <p:cNvSpPr txBox="1">
            <a:spLocks/>
          </p:cNvSpPr>
          <p:nvPr userDrawn="1"/>
        </p:nvSpPr>
        <p:spPr>
          <a:xfrm>
            <a:off x="838200" y="597600"/>
            <a:ext cx="10695600" cy="70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dirty="0"/>
              <a:t>Mag Christian </a:t>
            </a:r>
            <a:r>
              <a:rPr lang="de-DE" dirty="0" err="1"/>
              <a:t>Dorfmayr</a:t>
            </a:r>
            <a:endParaRPr lang="de-AT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DE3FF5B-2B5B-4E39-9A29-7ABD05D40601}"/>
              </a:ext>
            </a:extLst>
          </p:cNvPr>
          <p:cNvSpPr/>
          <p:nvPr userDrawn="1"/>
        </p:nvSpPr>
        <p:spPr>
          <a:xfrm>
            <a:off x="828000" y="4780800"/>
            <a:ext cx="3733461" cy="1179724"/>
          </a:xfrm>
          <a:prstGeom prst="rect">
            <a:avLst/>
          </a:prstGeom>
          <a:solidFill>
            <a:srgbClr val="3E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christian.dorfmayr@wallentin.at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</a:rPr>
              <a:t>+ 43 / 1 / 313 66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www.kunzwallentin.at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E7E1A2-54A6-4FD0-9AE9-0A1B2B8227BA}"/>
              </a:ext>
            </a:extLst>
          </p:cNvPr>
          <p:cNvSpPr txBox="1"/>
          <p:nvPr userDrawn="1"/>
        </p:nvSpPr>
        <p:spPr>
          <a:xfrm>
            <a:off x="5076000" y="1533600"/>
            <a:ext cx="70361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>
                <a:solidFill>
                  <a:srgbClr val="2C9EB4"/>
                </a:solidFill>
              </a:rPr>
              <a:t>Rechtsanwaltsanwärter mit Tätigkeitsschwerpunkten:</a:t>
            </a:r>
          </a:p>
          <a:p>
            <a:pPr marL="722313" lvl="1" indent="-180975">
              <a:buFont typeface="Arial" panose="020B0604020202020204" pitchFamily="34" charset="0"/>
              <a:buChar char="•"/>
            </a:pPr>
            <a:r>
              <a:rPr lang="de-AT" sz="1500" dirty="0"/>
              <a:t>IP- und IT</a:t>
            </a:r>
          </a:p>
          <a:p>
            <a:pPr marL="722313" lvl="1" indent="-180975">
              <a:buFont typeface="Arial" panose="020B0604020202020204" pitchFamily="34" charset="0"/>
              <a:buChar char="•"/>
            </a:pPr>
            <a:r>
              <a:rPr lang="de-AT" sz="1500" dirty="0"/>
              <a:t>Sportrecht</a:t>
            </a:r>
          </a:p>
          <a:p>
            <a:pPr marL="722313" lvl="1" indent="-180975">
              <a:buFont typeface="Arial" panose="020B0604020202020204" pitchFamily="34" charset="0"/>
              <a:buChar char="•"/>
            </a:pPr>
            <a:r>
              <a:rPr lang="de-AT" sz="1500" dirty="0"/>
              <a:t>Filmrecht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de-AT" sz="1500" dirty="0"/>
          </a:p>
          <a:p>
            <a:r>
              <a:rPr lang="de-DE" sz="1600" b="0" dirty="0"/>
              <a:t>Weitere Tätigkeiten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/>
              <a:t>Nationalberichterstatter anlässlich des XX. Weltkongresses der International Academy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Comparative</a:t>
            </a:r>
            <a:r>
              <a:rPr lang="de-DE" sz="1500" dirty="0"/>
              <a:t> Law (IACL) in Fukuoka, Japan (2018)externer Lehrbeauftragter an der Universität Wien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/>
              <a:t>Teilnahme an zahlreichen Konferenzen und Fachtagungen im In- und Ausland, u.a. Besuch der Haager Konferenz für Internationales Privatrecht (Den Haag)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500" dirty="0"/>
          </a:p>
          <a:p>
            <a:pPr marL="0" algn="l" defTabSz="914400" rtl="0" eaLnBrk="1" latinLnBrk="0" hangingPunct="1"/>
            <a:r>
              <a:rPr lang="de-AT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Vortrags- und Lehrtätigkeiten</a:t>
            </a:r>
          </a:p>
          <a:p>
            <a:pPr marL="28575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AT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 Juristische Recherche im grenzüberschreitenden Kontext (SS 2018, gemeinsam mit Michael </a:t>
            </a:r>
            <a:r>
              <a:rPr lang="de-AT" sz="16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Komuczky</a:t>
            </a:r>
            <a:r>
              <a:rPr lang="de-AT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28575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AT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 Rechtsvergleichendes Recherchieren (SS 2017, WS 2017, gemeinsam mit Michael </a:t>
            </a:r>
            <a:r>
              <a:rPr lang="de-AT" sz="16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Komuczky</a:t>
            </a:r>
            <a:r>
              <a:rPr lang="de-AT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28575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e-AT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 EU </a:t>
            </a:r>
            <a:r>
              <a:rPr lang="de-AT" sz="16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Law's</a:t>
            </a:r>
            <a:r>
              <a:rPr lang="de-AT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16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Influence</a:t>
            </a:r>
            <a:r>
              <a:rPr lang="de-AT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Commercial </a:t>
            </a:r>
            <a:r>
              <a:rPr lang="de-AT" sz="16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Contracts</a:t>
            </a:r>
            <a:r>
              <a:rPr lang="de-AT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(WS 2016, gemeinsam mit Michael </a:t>
            </a:r>
            <a:r>
              <a:rPr lang="de-AT" sz="16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Komuczky</a:t>
            </a:r>
            <a:r>
              <a:rPr lang="de-AT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de-AT" sz="1500" dirty="0"/>
          </a:p>
          <a:p>
            <a:pPr algn="l"/>
            <a:endParaRPr lang="de-AT" dirty="0"/>
          </a:p>
        </p:txBody>
      </p:sp>
      <p:pic>
        <p:nvPicPr>
          <p:cNvPr id="9" name="Grafik 8" descr="Ein Bild, das Person, Mann, Anzug, Schlips enthält.&#10;&#10;Automatisch generierte Beschreibung">
            <a:extLst>
              <a:ext uri="{FF2B5EF4-FFF2-40B4-BE49-F238E27FC236}">
                <a16:creationId xmlns:a16="http://schemas.microsoft.com/office/drawing/2014/main" id="{88C74FC3-B0DB-4E06-B661-9465B01F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"/>
          <a:stretch/>
        </p:blipFill>
        <p:spPr>
          <a:xfrm>
            <a:off x="828000" y="1656000"/>
            <a:ext cx="3733461" cy="3067200"/>
          </a:xfrm>
          <a:prstGeom prst="rect">
            <a:avLst/>
          </a:prstGeom>
        </p:spPr>
      </p:pic>
      <p:cxnSp>
        <p:nvCxnSpPr>
          <p:cNvPr id="8" name="Gerade Verbindung 4">
            <a:extLst>
              <a:ext uri="{FF2B5EF4-FFF2-40B4-BE49-F238E27FC236}">
                <a16:creationId xmlns:a16="http://schemas.microsoft.com/office/drawing/2014/main" id="{9EF667F4-661A-4457-BAD2-5E79A25991B3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63EFD4B8-CDBB-4F20-94AD-DE89515E8979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39634E6-3EEA-4D41-A541-8B56D79D9815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770DE30-B05C-48BD-B5F3-405C75AD784F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2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E17D6A8A-F192-4B3C-8089-2918F462988B}"/>
              </a:ext>
            </a:extLst>
          </p:cNvPr>
          <p:cNvSpPr/>
          <p:nvPr userDrawn="1"/>
        </p:nvSpPr>
        <p:spPr>
          <a:xfrm>
            <a:off x="828000" y="4780800"/>
            <a:ext cx="3733461" cy="1179724"/>
          </a:xfrm>
          <a:prstGeom prst="rect">
            <a:avLst/>
          </a:prstGeom>
          <a:solidFill>
            <a:srgbClr val="3E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elena.rathmayr@kunz.at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</a:rPr>
              <a:t>+ 43 / 1 / 313 66</a:t>
            </a:r>
            <a:endParaRPr lang="de-AT" sz="2000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www.kunzwallentin.at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2A792D-F7E1-44CD-B722-2B3FB64557D9}"/>
              </a:ext>
            </a:extLst>
          </p:cNvPr>
          <p:cNvSpPr txBox="1"/>
          <p:nvPr userDrawn="1"/>
        </p:nvSpPr>
        <p:spPr>
          <a:xfrm>
            <a:off x="5076000" y="1533600"/>
            <a:ext cx="70361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>
                <a:solidFill>
                  <a:srgbClr val="2C9EB4"/>
                </a:solidFill>
              </a:rPr>
              <a:t>Rechtsanwaltsanwärterin</a:t>
            </a:r>
            <a:r>
              <a:rPr lang="de-AT" sz="1500" dirty="0"/>
              <a:t> </a:t>
            </a:r>
            <a:r>
              <a:rPr lang="de-AT" sz="1500" dirty="0">
                <a:solidFill>
                  <a:srgbClr val="2C9EB4"/>
                </a:solidFill>
              </a:rPr>
              <a:t>mit Tätigkeitsschwerpunkten:</a:t>
            </a:r>
          </a:p>
          <a:p>
            <a:pPr marL="722313" lvl="1" indent="-180975">
              <a:buFont typeface="Arial" panose="020B0604020202020204" pitchFamily="34" charset="0"/>
              <a:buChar char="•"/>
            </a:pPr>
            <a:r>
              <a:rPr lang="de-AT" sz="1500" dirty="0"/>
              <a:t>Gesellschaftsrecht/ M&amp;A</a:t>
            </a:r>
          </a:p>
          <a:p>
            <a:pPr marL="722313" lvl="1" indent="-180975">
              <a:buFont typeface="Arial" panose="020B0604020202020204" pitchFamily="34" charset="0"/>
              <a:buChar char="•"/>
            </a:pPr>
            <a:r>
              <a:rPr lang="de-AT" sz="1500" dirty="0"/>
              <a:t>Arbeitsrecht</a:t>
            </a:r>
          </a:p>
          <a:p>
            <a:pPr marL="722313" lvl="1" indent="-180975">
              <a:buFont typeface="Arial" panose="020B0604020202020204" pitchFamily="34" charset="0"/>
              <a:buChar char="•"/>
            </a:pPr>
            <a:r>
              <a:rPr lang="de-AT" sz="1500" dirty="0"/>
              <a:t>Immobilienrecht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de-AT" sz="1500" dirty="0"/>
          </a:p>
          <a:p>
            <a:pPr marL="342900" lvl="1" indent="0">
              <a:buFont typeface="Arial" panose="020B0604020202020204" pitchFamily="34" charset="0"/>
              <a:buNone/>
            </a:pPr>
            <a:endParaRPr lang="de-AT" sz="1500" dirty="0"/>
          </a:p>
          <a:p>
            <a:pPr marL="0" indent="0">
              <a:buFont typeface="Arial" panose="020B0604020202020204" pitchFamily="34" charset="0"/>
              <a:buNone/>
            </a:pPr>
            <a:endParaRPr lang="de-AT" sz="1500" dirty="0"/>
          </a:p>
          <a:p>
            <a:endParaRPr lang="de-AT" sz="1500" dirty="0"/>
          </a:p>
          <a:p>
            <a:pPr algn="l"/>
            <a:endParaRPr lang="de-AT" dirty="0"/>
          </a:p>
        </p:txBody>
      </p:sp>
      <p:pic>
        <p:nvPicPr>
          <p:cNvPr id="8" name="Grafik 7" descr="Ein Bild, das Person, Frau, Wand, Kleidung enthält.&#10;&#10;Automatisch generierte Beschreibung">
            <a:extLst>
              <a:ext uri="{FF2B5EF4-FFF2-40B4-BE49-F238E27FC236}">
                <a16:creationId xmlns:a16="http://schemas.microsoft.com/office/drawing/2014/main" id="{2C661843-2B14-4908-A3E0-6AE729FE4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"/>
          <a:stretch/>
        </p:blipFill>
        <p:spPr>
          <a:xfrm>
            <a:off x="828000" y="1656000"/>
            <a:ext cx="3733461" cy="3067200"/>
          </a:xfrm>
          <a:prstGeom prst="rect">
            <a:avLst/>
          </a:prstGeom>
        </p:spPr>
      </p:pic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086C21EE-C161-4F9D-8C83-1DE8FC8D15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D94F1AC5-4035-4317-B2CC-A6EFC32C9F27}"/>
              </a:ext>
            </a:extLst>
          </p:cNvPr>
          <p:cNvSpPr txBox="1">
            <a:spLocks/>
          </p:cNvSpPr>
          <p:nvPr userDrawn="1"/>
        </p:nvSpPr>
        <p:spPr>
          <a:xfrm>
            <a:off x="837882" y="596265"/>
            <a:ext cx="7418118" cy="70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AT" sz="4000" b="0" dirty="0">
                <a:latin typeface="+mj-lt"/>
              </a:rPr>
              <a:t>Mag Elena Rathmayr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90AB63-BDE8-4768-9A25-6C61A8ECFED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F797F46-525F-46A8-9563-15C74CEFDBA1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5AC2D7D-8109-4A97-8D68-C491EFA1E390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60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ea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16">
            <a:extLst>
              <a:ext uri="{FF2B5EF4-FFF2-40B4-BE49-F238E27FC236}">
                <a16:creationId xmlns:a16="http://schemas.microsoft.com/office/drawing/2014/main" id="{8C6A86BB-7387-4710-8280-DAE12B2B0EF3}"/>
              </a:ext>
            </a:extLst>
          </p:cNvPr>
          <p:cNvSpPr txBox="1"/>
          <p:nvPr userDrawn="1"/>
        </p:nvSpPr>
        <p:spPr>
          <a:xfrm>
            <a:off x="1948906" y="861969"/>
            <a:ext cx="880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4400" dirty="0"/>
              <a:t>Das heutige Präsentationsteam</a:t>
            </a: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id="{980E4418-8412-481D-883A-ADD1F1002FEC}"/>
              </a:ext>
            </a:extLst>
          </p:cNvPr>
          <p:cNvGrpSpPr/>
          <p:nvPr userDrawn="1"/>
        </p:nvGrpSpPr>
        <p:grpSpPr>
          <a:xfrm>
            <a:off x="259665" y="1322765"/>
            <a:ext cx="11590866" cy="6592709"/>
            <a:chOff x="300567" y="669798"/>
            <a:chExt cx="11590866" cy="6592709"/>
          </a:xfrm>
        </p:grpSpPr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ACFF2CC5-91F0-4E12-A008-B0FC101F07F8}"/>
                </a:ext>
              </a:extLst>
            </p:cNvPr>
            <p:cNvSpPr/>
            <p:nvPr/>
          </p:nvSpPr>
          <p:spPr>
            <a:xfrm>
              <a:off x="300567" y="669798"/>
              <a:ext cx="11590866" cy="659270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5B97CE8D-BFEB-4BCB-ACBA-4E0BDD591F9F}"/>
                </a:ext>
              </a:extLst>
            </p:cNvPr>
            <p:cNvSpPr/>
            <p:nvPr/>
          </p:nvSpPr>
          <p:spPr>
            <a:xfrm>
              <a:off x="308046" y="1651622"/>
              <a:ext cx="2314530" cy="231453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2000" r="-12000"/>
              </a:stretch>
            </a:blipFill>
            <a:ln w="76200"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9">
              <a:extLst>
                <a:ext uri="{FF2B5EF4-FFF2-40B4-BE49-F238E27FC236}">
                  <a16:creationId xmlns:a16="http://schemas.microsoft.com/office/drawing/2014/main" id="{44F9CA0C-A31A-4C3F-9A00-8C8E85902EB3}"/>
                </a:ext>
              </a:extLst>
            </p:cNvPr>
            <p:cNvSpPr/>
            <p:nvPr/>
          </p:nvSpPr>
          <p:spPr>
            <a:xfrm>
              <a:off x="308046" y="3966152"/>
              <a:ext cx="2314530" cy="1660097"/>
            </a:xfrm>
            <a:custGeom>
              <a:avLst/>
              <a:gdLst>
                <a:gd name="connsiteX0" fmla="*/ 0 w 2314530"/>
                <a:gd name="connsiteY0" fmla="*/ 0 h 2314530"/>
                <a:gd name="connsiteX1" fmla="*/ 2314530 w 2314530"/>
                <a:gd name="connsiteY1" fmla="*/ 0 h 2314530"/>
                <a:gd name="connsiteX2" fmla="*/ 2314530 w 2314530"/>
                <a:gd name="connsiteY2" fmla="*/ 2314530 h 2314530"/>
                <a:gd name="connsiteX3" fmla="*/ 0 w 2314530"/>
                <a:gd name="connsiteY3" fmla="*/ 2314530 h 2314530"/>
                <a:gd name="connsiteX4" fmla="*/ 0 w 2314530"/>
                <a:gd name="connsiteY4" fmla="*/ 0 h 23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530" h="2314530">
                  <a:moveTo>
                    <a:pt x="0" y="0"/>
                  </a:moveTo>
                  <a:lnTo>
                    <a:pt x="2314530" y="0"/>
                  </a:lnTo>
                  <a:lnTo>
                    <a:pt x="2314530" y="2314530"/>
                  </a:lnTo>
                  <a:lnTo>
                    <a:pt x="0" y="231453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2300" kern="1200" dirty="0"/>
                <a:t>Mag Daniel </a:t>
              </a:r>
              <a:r>
                <a:rPr lang="de-AT" sz="2300" kern="1200" dirty="0" err="1"/>
                <a:t>Liemberger</a:t>
              </a:r>
              <a:endParaRPr lang="de-AT" sz="2300" kern="1200" dirty="0"/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2679C3E1-4217-4229-89A8-C40980D694F8}"/>
                </a:ext>
              </a:extLst>
            </p:cNvPr>
            <p:cNvSpPr/>
            <p:nvPr/>
          </p:nvSpPr>
          <p:spPr>
            <a:xfrm>
              <a:off x="7246597" y="1651622"/>
              <a:ext cx="2314530" cy="231453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000" r="-11000"/>
              </a:stretch>
            </a:blipFill>
            <a:ln w="76200"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B86812D3-5119-45C6-954D-4DE255E4AB57}"/>
                </a:ext>
              </a:extLst>
            </p:cNvPr>
            <p:cNvSpPr/>
            <p:nvPr/>
          </p:nvSpPr>
          <p:spPr>
            <a:xfrm>
              <a:off x="7233586" y="3981189"/>
              <a:ext cx="2300384" cy="1896765"/>
            </a:xfrm>
            <a:custGeom>
              <a:avLst/>
              <a:gdLst>
                <a:gd name="connsiteX0" fmla="*/ 0 w 2314530"/>
                <a:gd name="connsiteY0" fmla="*/ 0 h 2314530"/>
                <a:gd name="connsiteX1" fmla="*/ 2314530 w 2314530"/>
                <a:gd name="connsiteY1" fmla="*/ 0 h 2314530"/>
                <a:gd name="connsiteX2" fmla="*/ 2314530 w 2314530"/>
                <a:gd name="connsiteY2" fmla="*/ 2314530 h 2314530"/>
                <a:gd name="connsiteX3" fmla="*/ 0 w 2314530"/>
                <a:gd name="connsiteY3" fmla="*/ 2314530 h 2314530"/>
                <a:gd name="connsiteX4" fmla="*/ 0 w 2314530"/>
                <a:gd name="connsiteY4" fmla="*/ 0 h 23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530" h="2314530">
                  <a:moveTo>
                    <a:pt x="0" y="0"/>
                  </a:moveTo>
                  <a:lnTo>
                    <a:pt x="2314530" y="0"/>
                  </a:lnTo>
                  <a:lnTo>
                    <a:pt x="2314530" y="2314530"/>
                  </a:lnTo>
                  <a:lnTo>
                    <a:pt x="0" y="231453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2300" kern="1200" dirty="0" err="1"/>
                <a:t>Dr</a:t>
              </a:r>
              <a:r>
                <a:rPr lang="de-AT" sz="2300" kern="1200" dirty="0"/>
                <a:t> Thomas Seeber</a:t>
              </a: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D2915426-61C1-48AC-BE2B-DEA515B7522E}"/>
                </a:ext>
              </a:extLst>
            </p:cNvPr>
            <p:cNvSpPr/>
            <p:nvPr/>
          </p:nvSpPr>
          <p:spPr>
            <a:xfrm>
              <a:off x="4938734" y="1651622"/>
              <a:ext cx="2314530" cy="231453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000" r="-11000"/>
              </a:stretch>
            </a:blipFill>
            <a:ln w="76200"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B4AC7A68-A83B-4456-B7FE-2B2F84199240}"/>
                </a:ext>
              </a:extLst>
            </p:cNvPr>
            <p:cNvSpPr/>
            <p:nvPr/>
          </p:nvSpPr>
          <p:spPr>
            <a:xfrm>
              <a:off x="4938734" y="3966152"/>
              <a:ext cx="2314530" cy="2009721"/>
            </a:xfrm>
            <a:custGeom>
              <a:avLst/>
              <a:gdLst>
                <a:gd name="connsiteX0" fmla="*/ 0 w 2314530"/>
                <a:gd name="connsiteY0" fmla="*/ 0 h 2314530"/>
                <a:gd name="connsiteX1" fmla="*/ 2314530 w 2314530"/>
                <a:gd name="connsiteY1" fmla="*/ 0 h 2314530"/>
                <a:gd name="connsiteX2" fmla="*/ 2314530 w 2314530"/>
                <a:gd name="connsiteY2" fmla="*/ 2314530 h 2314530"/>
                <a:gd name="connsiteX3" fmla="*/ 0 w 2314530"/>
                <a:gd name="connsiteY3" fmla="*/ 2314530 h 2314530"/>
                <a:gd name="connsiteX4" fmla="*/ 0 w 2314530"/>
                <a:gd name="connsiteY4" fmla="*/ 0 h 23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530" h="2314530">
                  <a:moveTo>
                    <a:pt x="0" y="0"/>
                  </a:moveTo>
                  <a:lnTo>
                    <a:pt x="2314530" y="0"/>
                  </a:lnTo>
                  <a:lnTo>
                    <a:pt x="2314530" y="2314530"/>
                  </a:lnTo>
                  <a:lnTo>
                    <a:pt x="0" y="231453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2300" kern="1200" dirty="0"/>
                <a:t>Dr Peter</a:t>
              </a:r>
              <a:br>
                <a:rPr lang="de-AT" sz="2300" kern="1200" dirty="0"/>
              </a:br>
              <a:r>
                <a:rPr lang="de-AT" sz="2300" kern="1200" dirty="0"/>
                <a:t>Kunz</a:t>
              </a:r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213F1804-5A2B-40DE-B8E8-8375FE2039B4}"/>
                </a:ext>
              </a:extLst>
            </p:cNvPr>
            <p:cNvSpPr/>
            <p:nvPr/>
          </p:nvSpPr>
          <p:spPr>
            <a:xfrm>
              <a:off x="2639543" y="1651622"/>
              <a:ext cx="2314530" cy="231453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2000" r="-12000"/>
              </a:stretch>
            </a:blipFill>
            <a:ln w="76200"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43DD8E54-181B-4433-881F-9E2054D1080A}"/>
                </a:ext>
              </a:extLst>
            </p:cNvPr>
            <p:cNvSpPr/>
            <p:nvPr/>
          </p:nvSpPr>
          <p:spPr>
            <a:xfrm>
              <a:off x="2615729" y="3981189"/>
              <a:ext cx="2314530" cy="1896765"/>
            </a:xfrm>
            <a:custGeom>
              <a:avLst/>
              <a:gdLst>
                <a:gd name="connsiteX0" fmla="*/ 0 w 2314530"/>
                <a:gd name="connsiteY0" fmla="*/ 0 h 2314530"/>
                <a:gd name="connsiteX1" fmla="*/ 2314530 w 2314530"/>
                <a:gd name="connsiteY1" fmla="*/ 0 h 2314530"/>
                <a:gd name="connsiteX2" fmla="*/ 2314530 w 2314530"/>
                <a:gd name="connsiteY2" fmla="*/ 2314530 h 2314530"/>
                <a:gd name="connsiteX3" fmla="*/ 0 w 2314530"/>
                <a:gd name="connsiteY3" fmla="*/ 2314530 h 2314530"/>
                <a:gd name="connsiteX4" fmla="*/ 0 w 2314530"/>
                <a:gd name="connsiteY4" fmla="*/ 0 h 23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530" h="2314530">
                  <a:moveTo>
                    <a:pt x="0" y="0"/>
                  </a:moveTo>
                  <a:lnTo>
                    <a:pt x="2314530" y="0"/>
                  </a:lnTo>
                  <a:lnTo>
                    <a:pt x="2314530" y="2314530"/>
                  </a:lnTo>
                  <a:lnTo>
                    <a:pt x="0" y="23145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2300" kern="1200" dirty="0"/>
                <a:t>Mag Katrin </a:t>
              </a:r>
              <a:r>
                <a:rPr lang="de-AT" sz="2300" kern="1200" dirty="0" err="1"/>
                <a:t>Chladek</a:t>
              </a:r>
              <a:endParaRPr lang="de-AT" sz="2300" kern="1200" dirty="0"/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D9F87C14-8C24-4CE6-9787-B8688D228D50}"/>
                </a:ext>
              </a:extLst>
            </p:cNvPr>
            <p:cNvSpPr/>
            <p:nvPr/>
          </p:nvSpPr>
          <p:spPr>
            <a:xfrm>
              <a:off x="9569422" y="1651622"/>
              <a:ext cx="2314530" cy="2314530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" b="-2000"/>
              </a:stretch>
            </a:blipFill>
            <a:ln w="76200"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: Shape 21">
              <a:extLst>
                <a:ext uri="{FF2B5EF4-FFF2-40B4-BE49-F238E27FC236}">
                  <a16:creationId xmlns:a16="http://schemas.microsoft.com/office/drawing/2014/main" id="{DB254B74-FE99-4675-A1D0-E88CFC48B7DF}"/>
                </a:ext>
              </a:extLst>
            </p:cNvPr>
            <p:cNvSpPr/>
            <p:nvPr/>
          </p:nvSpPr>
          <p:spPr>
            <a:xfrm>
              <a:off x="9569422" y="3966152"/>
              <a:ext cx="2314530" cy="1853735"/>
            </a:xfrm>
            <a:custGeom>
              <a:avLst/>
              <a:gdLst>
                <a:gd name="connsiteX0" fmla="*/ 0 w 2314530"/>
                <a:gd name="connsiteY0" fmla="*/ 0 h 2314530"/>
                <a:gd name="connsiteX1" fmla="*/ 2314530 w 2314530"/>
                <a:gd name="connsiteY1" fmla="*/ 0 h 2314530"/>
                <a:gd name="connsiteX2" fmla="*/ 2314530 w 2314530"/>
                <a:gd name="connsiteY2" fmla="*/ 2314530 h 2314530"/>
                <a:gd name="connsiteX3" fmla="*/ 0 w 2314530"/>
                <a:gd name="connsiteY3" fmla="*/ 2314530 h 2314530"/>
                <a:gd name="connsiteX4" fmla="*/ 0 w 2314530"/>
                <a:gd name="connsiteY4" fmla="*/ 0 h 23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530" h="2314530">
                  <a:moveTo>
                    <a:pt x="0" y="0"/>
                  </a:moveTo>
                  <a:lnTo>
                    <a:pt x="2314530" y="0"/>
                  </a:lnTo>
                  <a:lnTo>
                    <a:pt x="2314530" y="2314530"/>
                  </a:lnTo>
                  <a:lnTo>
                    <a:pt x="0" y="23145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2300" kern="1200" dirty="0"/>
                <a:t>Wolfgang Stenzel LL.M.</a:t>
              </a:r>
            </a:p>
          </p:txBody>
        </p:sp>
      </p:grpSp>
      <p:pic>
        <p:nvPicPr>
          <p:cNvPr id="34" name="Picture 24">
            <a:extLst>
              <a:ext uri="{FF2B5EF4-FFF2-40B4-BE49-F238E27FC236}">
                <a16:creationId xmlns:a16="http://schemas.microsoft.com/office/drawing/2014/main" id="{471C4FB7-AD0F-4D71-AEFB-DAB839C3E16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70" y="6153770"/>
            <a:ext cx="1071447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39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E424B5DF-685E-42D5-AC99-B9BE55F8C33D}"/>
              </a:ext>
            </a:extLst>
          </p:cNvPr>
          <p:cNvSpPr/>
          <p:nvPr userDrawn="1"/>
        </p:nvSpPr>
        <p:spPr>
          <a:xfrm>
            <a:off x="6985332" y="-9331"/>
            <a:ext cx="5206668" cy="52438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7D4E7C9-AD6B-4937-BD44-2707C308EE8E}"/>
              </a:ext>
            </a:extLst>
          </p:cNvPr>
          <p:cNvSpPr/>
          <p:nvPr userDrawn="1"/>
        </p:nvSpPr>
        <p:spPr>
          <a:xfrm>
            <a:off x="7193154" y="621819"/>
            <a:ext cx="530618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anose="020F0502020204030203"/>
              </a:rPr>
              <a:t>Wir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/>
              </a:rPr>
              <a:t>freuen</a:t>
            </a:r>
            <a:r>
              <a:rPr lang="en-US" sz="20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/>
              </a:rPr>
              <a:t>uns</a:t>
            </a:r>
            <a:r>
              <a:rPr lang="en-US" sz="2000" dirty="0">
                <a:solidFill>
                  <a:schemeClr val="bg1"/>
                </a:solidFill>
                <a:latin typeface="Lato" panose="020F0502020204030203"/>
              </a:rPr>
              <a:t> auf die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/>
              </a:rPr>
              <a:t>Zusammenarbeit</a:t>
            </a:r>
            <a:r>
              <a:rPr lang="en-US" sz="2000" dirty="0">
                <a:solidFill>
                  <a:schemeClr val="bg1"/>
                </a:solidFill>
                <a:latin typeface="Lato" panose="020F0502020204030203"/>
              </a:rPr>
              <a:t>!</a:t>
            </a:r>
          </a:p>
          <a:p>
            <a:r>
              <a:rPr lang="en-US" sz="2000" dirty="0" err="1">
                <a:solidFill>
                  <a:schemeClr val="bg1"/>
                </a:solidFill>
                <a:latin typeface="Lato" panose="020F0502020204030203"/>
              </a:rPr>
              <a:t>Ihr</a:t>
            </a:r>
            <a:r>
              <a:rPr lang="en-US" sz="2000" dirty="0">
                <a:solidFill>
                  <a:schemeClr val="bg1"/>
                </a:solidFill>
                <a:latin typeface="Lato" panose="020F0502020204030203"/>
              </a:rPr>
              <a:t> Team von</a:t>
            </a:r>
          </a:p>
          <a:p>
            <a:endParaRPr lang="en-US" sz="2400" b="1" dirty="0">
              <a:solidFill>
                <a:schemeClr val="bg1"/>
              </a:solidFill>
              <a:latin typeface="Lato" panose="020F0502020204030203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Lato" panose="020F0502020204030203"/>
              </a:rPr>
              <a:t>Kunz Wallentin </a:t>
            </a:r>
            <a:r>
              <a:rPr lang="en-US" sz="2400" b="1" dirty="0" err="1">
                <a:solidFill>
                  <a:schemeClr val="bg1"/>
                </a:solidFill>
                <a:latin typeface="Lato" panose="020F0502020204030203"/>
              </a:rPr>
              <a:t>Rechtsanwälte</a:t>
            </a:r>
            <a:r>
              <a:rPr lang="en-US" sz="2400" b="1" dirty="0">
                <a:solidFill>
                  <a:schemeClr val="bg1"/>
                </a:solidFill>
                <a:latin typeface="Lato" panose="020F0502020204030203"/>
              </a:rPr>
              <a:t> GmbH</a:t>
            </a:r>
          </a:p>
          <a:p>
            <a:endParaRPr lang="en-US" sz="2000" dirty="0">
              <a:solidFill>
                <a:schemeClr val="bg1"/>
              </a:solidFill>
              <a:latin typeface="Lato" panose="020F0502020204030203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Lato" panose="020F0502020204030203"/>
              </a:rPr>
              <a:t>Porzellangasse</a:t>
            </a:r>
            <a:r>
              <a:rPr lang="en-US" sz="2000" dirty="0">
                <a:solidFill>
                  <a:schemeClr val="bg1"/>
                </a:solidFill>
                <a:latin typeface="Lato" panose="020F0502020204030203"/>
              </a:rPr>
              <a:t> 4</a:t>
            </a:r>
            <a:br>
              <a:rPr lang="en-US" sz="2000" dirty="0">
                <a:solidFill>
                  <a:schemeClr val="bg1"/>
                </a:solidFill>
                <a:latin typeface="Lato" panose="020F0502020204030203"/>
              </a:rPr>
            </a:br>
            <a:r>
              <a:rPr lang="en-US" sz="2000" dirty="0">
                <a:solidFill>
                  <a:schemeClr val="bg1"/>
                </a:solidFill>
                <a:latin typeface="Lato" panose="020F0502020204030203"/>
              </a:rPr>
              <a:t>1090 Wien,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/>
              </a:rPr>
              <a:t>Österreich</a:t>
            </a:r>
            <a:br>
              <a:rPr lang="en-US" sz="2000" dirty="0">
                <a:solidFill>
                  <a:schemeClr val="bg1"/>
                </a:solidFill>
                <a:latin typeface="Lato" panose="020F0502020204030203"/>
              </a:rPr>
            </a:br>
            <a:r>
              <a:rPr lang="en-US" sz="2000" dirty="0">
                <a:solidFill>
                  <a:schemeClr val="bg1"/>
                </a:solidFill>
                <a:latin typeface="Lato" panose="020F0502020204030203"/>
              </a:rPr>
              <a:t>Tel: +43-1-313 66</a:t>
            </a:r>
            <a:br>
              <a:rPr lang="en-US" sz="2000" dirty="0">
                <a:solidFill>
                  <a:schemeClr val="bg1"/>
                </a:solidFill>
                <a:latin typeface="Lato" panose="020F0502020204030203"/>
              </a:rPr>
            </a:br>
            <a:r>
              <a:rPr lang="en-US" sz="2000" dirty="0">
                <a:solidFill>
                  <a:schemeClr val="bg1"/>
                </a:solidFill>
                <a:latin typeface="Lato" panose="020F0502020204030203"/>
              </a:rPr>
              <a:t>E-Mail: office@kunz.at</a:t>
            </a:r>
          </a:p>
          <a:p>
            <a:r>
              <a:rPr lang="en-US" sz="2000" dirty="0">
                <a:solidFill>
                  <a:schemeClr val="bg1"/>
                </a:solidFill>
                <a:latin typeface="Lato" panose="020F0502020204030203"/>
              </a:rPr>
              <a:t>www.kunzwallentin.at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C9E49D0-FBAA-4CC0-81A2-ECF1991FEF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985332" cy="523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0">
            <a:extLst>
              <a:ext uri="{FF2B5EF4-FFF2-40B4-BE49-F238E27FC236}">
                <a16:creationId xmlns:a16="http://schemas.microsoft.com/office/drawing/2014/main" id="{7A54641C-59DE-42A5-932E-CB00D3D9F5A3}"/>
              </a:ext>
            </a:extLst>
          </p:cNvPr>
          <p:cNvGrpSpPr/>
          <p:nvPr userDrawn="1"/>
        </p:nvGrpSpPr>
        <p:grpSpPr>
          <a:xfrm>
            <a:off x="7193154" y="4457600"/>
            <a:ext cx="1131187" cy="598582"/>
            <a:chOff x="6648516" y="3429000"/>
            <a:chExt cx="1131187" cy="598582"/>
          </a:xfrm>
        </p:grpSpPr>
        <p:pic>
          <p:nvPicPr>
            <p:cNvPr id="21" name="Picture 7">
              <a:hlinkClick r:id="rId3"/>
              <a:extLst>
                <a:ext uri="{FF2B5EF4-FFF2-40B4-BE49-F238E27FC236}">
                  <a16:creationId xmlns:a16="http://schemas.microsoft.com/office/drawing/2014/main" id="{D4B6C170-FD33-48AE-9EB7-FA607839B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44" b="49538"/>
            <a:stretch/>
          </p:blipFill>
          <p:spPr>
            <a:xfrm>
              <a:off x="7255895" y="3429000"/>
              <a:ext cx="523808" cy="523874"/>
            </a:xfrm>
            <a:prstGeom prst="rect">
              <a:avLst/>
            </a:prstGeom>
          </p:spPr>
        </p:pic>
        <p:pic>
          <p:nvPicPr>
            <p:cNvPr id="22" name="Picture 9">
              <a:hlinkClick r:id="rId5"/>
              <a:extLst>
                <a:ext uri="{FF2B5EF4-FFF2-40B4-BE49-F238E27FC236}">
                  <a16:creationId xmlns:a16="http://schemas.microsoft.com/office/drawing/2014/main" id="{77FAA3D8-BFD4-4CB4-AEBA-3B5B6B93E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47872"/>
            <a:stretch/>
          </p:blipFill>
          <p:spPr>
            <a:xfrm>
              <a:off x="6648516" y="3486150"/>
              <a:ext cx="564480" cy="541432"/>
            </a:xfrm>
            <a:prstGeom prst="rect">
              <a:avLst/>
            </a:prstGeom>
          </p:spPr>
        </p:pic>
      </p:grpSp>
      <p:pic>
        <p:nvPicPr>
          <p:cNvPr id="24" name="Grafik 5">
            <a:extLst>
              <a:ext uri="{FF2B5EF4-FFF2-40B4-BE49-F238E27FC236}">
                <a16:creationId xmlns:a16="http://schemas.microsoft.com/office/drawing/2014/main" id="{D9FDA550-408D-459F-94D7-3BA0652A4806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4624" y="5531715"/>
            <a:ext cx="2098530" cy="111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09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A1A89-D119-4509-95C4-7E5DA89D5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800" y="472156"/>
            <a:ext cx="10533165" cy="82772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dirty="0"/>
              <a:t>Titelseite mit Bilder</a:t>
            </a:r>
            <a:endParaRPr lang="en-US" dirty="0"/>
          </a:p>
        </p:txBody>
      </p:sp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BA343ED-7CFF-403E-B299-E8E128ED127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Wien / Club Tirol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E556CAF0-F0F1-4184-A1DC-8C7A062DA5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800" y="1781303"/>
            <a:ext cx="10533165" cy="42493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A1A89-D119-4509-95C4-7E5DA89D5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800" y="472156"/>
            <a:ext cx="10533165" cy="82772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dirty="0"/>
              <a:t>Titelseite mit Bilder</a:t>
            </a:r>
            <a:endParaRPr lang="en-US" dirty="0"/>
          </a:p>
        </p:txBody>
      </p:sp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BA343ED-7CFF-403E-B299-E8E128ED127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E556CAF0-F0F1-4184-A1DC-8C7A062DA5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800" y="1781303"/>
            <a:ext cx="4905295" cy="42493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D19AEB9D-D2DD-4C81-8878-F2902BA106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66670" y="1781303"/>
            <a:ext cx="4905295" cy="42493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7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A1A89-D119-4509-95C4-7E5DA89D5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800" y="472156"/>
            <a:ext cx="10533165" cy="82772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dirty="0"/>
              <a:t>Titelseite mit Bilder</a:t>
            </a:r>
            <a:endParaRPr lang="en-US" dirty="0"/>
          </a:p>
        </p:txBody>
      </p:sp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BA343ED-7CFF-403E-B299-E8E128ED127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E556CAF0-F0F1-4184-A1DC-8C7A062DA5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800" y="1781304"/>
            <a:ext cx="10533165" cy="19140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33F64837-5FAE-4D9F-AA2F-1C7A0C5538A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6865" y="4039568"/>
            <a:ext cx="10533165" cy="19871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8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A1A89-D119-4509-95C4-7E5DA89D5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800" y="472156"/>
            <a:ext cx="10533165" cy="82772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dirty="0"/>
              <a:t>Titelseite mit Bilder</a:t>
            </a:r>
            <a:endParaRPr lang="en-US" dirty="0"/>
          </a:p>
        </p:txBody>
      </p:sp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BA343ED-7CFF-403E-B299-E8E128ED127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045" y="6162759"/>
            <a:ext cx="347345" cy="34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rgbClr val="94969A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rgbClr val="94969A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rgbClr val="94969A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rgbClr val="94969A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rgbClr val="94969A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rgbClr val="94969A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E556CAF0-F0F1-4184-A1DC-8C7A062DA5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800" y="1781303"/>
            <a:ext cx="4905295" cy="19261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D19AEB9D-D2DD-4C81-8878-F2902BA106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66670" y="1781303"/>
            <a:ext cx="4905295" cy="19261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CA9F995-3125-467E-B852-09E4A65CD34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464735" y="4039568"/>
            <a:ext cx="4905295" cy="19871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48068AE0-A51D-458F-9642-EA35326B69E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9636" y="4028586"/>
            <a:ext cx="4904459" cy="19871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invers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A1A89-D119-4509-95C4-7E5DA89D5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800" y="472156"/>
            <a:ext cx="10533165" cy="82772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dirty="0"/>
              <a:t>Titelseite mit Bilder</a:t>
            </a:r>
            <a:endParaRPr lang="en-US" dirty="0"/>
          </a:p>
        </p:txBody>
      </p:sp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chemeClr val="bg1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E556CAF0-F0F1-4184-A1DC-8C7A062DA5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800" y="1781303"/>
            <a:ext cx="10533165" cy="42493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invers 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A1A89-D119-4509-95C4-7E5DA89D5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800" y="472156"/>
            <a:ext cx="10533165" cy="82772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dirty="0"/>
              <a:t>Titelseite mit Bilder</a:t>
            </a:r>
            <a:endParaRPr lang="en-US" dirty="0"/>
          </a:p>
        </p:txBody>
      </p:sp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chemeClr val="bg1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E556CAF0-F0F1-4184-A1DC-8C7A062DA5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800" y="1781303"/>
            <a:ext cx="4905295" cy="42493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D19AEB9D-D2DD-4C81-8878-F2902BA106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66670" y="1781303"/>
            <a:ext cx="4905295" cy="42493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invers 2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A1A89-D119-4509-95C4-7E5DA89D5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800" y="472156"/>
            <a:ext cx="10533165" cy="82772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dirty="0"/>
              <a:t>Titelseite mit Bilder</a:t>
            </a:r>
            <a:endParaRPr lang="en-US" dirty="0"/>
          </a:p>
        </p:txBody>
      </p:sp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CCCECFCD-2A0E-45FE-AAF4-78FBC08AE6CA}"/>
              </a:ext>
            </a:extLst>
          </p:cNvPr>
          <p:cNvCxnSpPr>
            <a:cxnSpLocks/>
          </p:cNvCxnSpPr>
          <p:nvPr userDrawn="1"/>
        </p:nvCxnSpPr>
        <p:spPr>
          <a:xfrm>
            <a:off x="828552" y="1304901"/>
            <a:ext cx="10533165" cy="0"/>
          </a:xfrm>
          <a:prstGeom prst="line">
            <a:avLst/>
          </a:prstGeom>
          <a:noFill/>
          <a:ln w="6350" cap="flat" cmpd="sng" algn="ctr">
            <a:solidFill>
              <a:srgbClr val="2C9EB4">
                <a:alpha val="65000"/>
              </a:srgbClr>
            </a:solidFill>
            <a:prstDash val="solid"/>
          </a:ln>
          <a:effectLst/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A29DA97C-E318-4917-B5F1-4A4C44D187E9}"/>
              </a:ext>
            </a:extLst>
          </p:cNvPr>
          <p:cNvSpPr txBox="1"/>
          <p:nvPr userDrawn="1"/>
        </p:nvSpPr>
        <p:spPr>
          <a:xfrm>
            <a:off x="11135512" y="6507015"/>
            <a:ext cx="8591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</a:rPr>
              <a:t>Seite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fld id="{AA411129-1D53-4F7D-8F23-099B6244B3DF}" type="slidenum">
              <a:rPr lang="en-US" sz="700" smtClean="0">
                <a:solidFill>
                  <a:schemeClr val="bg1"/>
                </a:solidFill>
                <a:latin typeface="Lato" panose="020F0502020204030203" pitchFamily="34" charset="0"/>
              </a:rPr>
              <a:t>‹Nr.›</a:t>
            </a:fld>
            <a:endParaRPr lang="en-US" sz="7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1D1AD4-562C-4266-ADE6-48B4ECC442CD}"/>
              </a:ext>
            </a:extLst>
          </p:cNvPr>
          <p:cNvSpPr/>
          <p:nvPr userDrawn="1"/>
        </p:nvSpPr>
        <p:spPr>
          <a:xfrm>
            <a:off x="828552" y="6502629"/>
            <a:ext cx="6096000" cy="2103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9370" algn="l">
              <a:lnSpc>
                <a:spcPts val="1000"/>
              </a:lnSpc>
            </a:pPr>
            <a:r>
              <a:rPr lang="de-AT" sz="700" kern="7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/ Veranstaltung</a:t>
            </a:r>
            <a:endParaRPr lang="en-US" sz="700" kern="7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E556CAF0-F0F1-4184-A1DC-8C7A062DA5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800" y="1781304"/>
            <a:ext cx="10533165" cy="19140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33F64837-5FAE-4D9F-AA2F-1C7A0C5538A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6865" y="4039568"/>
            <a:ext cx="10533165" cy="19871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Aufzählung in versch. Ebenen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0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0ABD78-9AE6-46B2-9CD7-B40E89E1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800"/>
            <a:ext cx="10695600" cy="82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FB6AD8-234A-4283-BF6B-4AC35DCF5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6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6" r:id="rId2"/>
    <p:sldLayoutId id="2147483677" r:id="rId3"/>
    <p:sldLayoutId id="2147483667" r:id="rId4"/>
    <p:sldLayoutId id="2147483676" r:id="rId5"/>
    <p:sldLayoutId id="2147483678" r:id="rId6"/>
    <p:sldLayoutId id="2147483702" r:id="rId7"/>
    <p:sldLayoutId id="2147483703" r:id="rId8"/>
    <p:sldLayoutId id="2147483704" r:id="rId9"/>
    <p:sldLayoutId id="2147483705" r:id="rId10"/>
    <p:sldLayoutId id="2147483668" r:id="rId11"/>
    <p:sldLayoutId id="2147483701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31" r:id="rId19"/>
    <p:sldLayoutId id="2147483732" r:id="rId20"/>
    <p:sldLayoutId id="2147483745" r:id="rId21"/>
    <p:sldLayoutId id="2147483746" r:id="rId22"/>
    <p:sldLayoutId id="2147483747" r:id="rId23"/>
    <p:sldLayoutId id="2147483748" r:id="rId24"/>
    <p:sldLayoutId id="2147483693" r:id="rId25"/>
    <p:sldLayoutId id="2147483700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Droid Serif" panose="02020600060500020200" pitchFamily="18" charset="0"/>
          <a:ea typeface="Droid Serif" panose="02020600060500020200" pitchFamily="18" charset="0"/>
          <a:cs typeface="Droid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547C0-8839-4CE0-ABC1-1A5356861D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Digitalisierung 4.0 - Chancen und Risiken für die Wirtschaft</a:t>
            </a:r>
            <a:endParaRPr lang="de-AT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904B97-91CE-404D-9F08-256E99C24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sz="3000" b="1" dirty="0" err="1"/>
              <a:t>Cyber</a:t>
            </a:r>
            <a:r>
              <a:rPr lang="de-AT" sz="3000" b="1" dirty="0"/>
              <a:t> Security</a:t>
            </a:r>
          </a:p>
          <a:p>
            <a:endParaRPr lang="de-AT" dirty="0"/>
          </a:p>
          <a:p>
            <a:r>
              <a:rPr lang="de-AT" sz="2000" dirty="0"/>
              <a:t>Club Tirol</a:t>
            </a:r>
          </a:p>
          <a:p>
            <a:r>
              <a:rPr lang="de-AT" sz="2000" dirty="0"/>
              <a:t>6. Oktober 2020</a:t>
            </a:r>
          </a:p>
        </p:txBody>
      </p:sp>
    </p:spTree>
    <p:extLst>
      <p:ext uri="{BB962C8B-B14F-4D97-AF65-F5344CB8AC3E}">
        <p14:creationId xmlns:p14="http://schemas.microsoft.com/office/powerpoint/2010/main" val="356617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A85E3-7CB7-4545-8C61-6281F5BE3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Häufiger Praxisfall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6030B8-91D4-420A-B40C-29E719183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800" y="1781302"/>
            <a:ext cx="10533165" cy="4604541"/>
          </a:xfrm>
        </p:spPr>
        <p:txBody>
          <a:bodyPr>
            <a:normAutofit fontScale="70000" lnSpcReduction="20000"/>
          </a:bodyPr>
          <a:lstStyle/>
          <a:p>
            <a:r>
              <a:rPr lang="de-AT" dirty="0"/>
              <a:t>Hacker </a:t>
            </a:r>
            <a:r>
              <a:rPr lang="de-AT" b="1" dirty="0"/>
              <a:t>spionieren</a:t>
            </a:r>
            <a:r>
              <a:rPr lang="de-AT" dirty="0"/>
              <a:t> mittels </a:t>
            </a:r>
            <a:r>
              <a:rPr lang="de-AT" b="1" dirty="0"/>
              <a:t>Hackangriffen</a:t>
            </a:r>
            <a:r>
              <a:rPr lang="de-AT" dirty="0"/>
              <a:t> das Unternehmen aus und gelangen an </a:t>
            </a:r>
            <a:r>
              <a:rPr lang="de-AT" b="1" dirty="0"/>
              <a:t>vertrauliche Informationen</a:t>
            </a:r>
            <a:r>
              <a:rPr lang="de-AT" dirty="0"/>
              <a:t>, Namen und </a:t>
            </a:r>
            <a:r>
              <a:rPr lang="de-AT" b="1" dirty="0"/>
              <a:t>interne Vorgehensweisen</a:t>
            </a:r>
            <a:endParaRPr lang="de-AT" sz="2800" b="1" dirty="0"/>
          </a:p>
          <a:p>
            <a:r>
              <a:rPr lang="de-AT" sz="2800" dirty="0"/>
              <a:t>So können sie unbemerkt und sehr glaubwürdig </a:t>
            </a:r>
            <a:r>
              <a:rPr lang="de-AT" sz="2800" b="1" dirty="0"/>
              <a:t>Zahlungsanweisungen</a:t>
            </a:r>
            <a:r>
              <a:rPr lang="de-AT" sz="2800" dirty="0"/>
              <a:t> an die </a:t>
            </a:r>
            <a:r>
              <a:rPr lang="de-AT" sz="2800" b="1" dirty="0"/>
              <a:t>Buchhaltung</a:t>
            </a:r>
            <a:r>
              <a:rPr lang="de-AT" sz="2800" dirty="0"/>
              <a:t> „im Namen des Chefs“ versenden. Der „falsche Chef“ fällt nur durch ein Kopieren der Mailadresse auf. </a:t>
            </a:r>
          </a:p>
          <a:p>
            <a:r>
              <a:rPr lang="de-AT" dirty="0"/>
              <a:t>Häufiger Fall auch mit </a:t>
            </a:r>
            <a:r>
              <a:rPr lang="de-AT" b="1" dirty="0"/>
              <a:t>Anweisungen an Nicht-Buchhaltungs-Personal </a:t>
            </a:r>
            <a:r>
              <a:rPr lang="de-AT" dirty="0"/>
              <a:t>Geld aufgrund einer „dringenden Transaktion“ </a:t>
            </a:r>
            <a:r>
              <a:rPr lang="de-AT" dirty="0" err="1"/>
              <a:t>oä</a:t>
            </a:r>
            <a:r>
              <a:rPr lang="de-AT" dirty="0"/>
              <a:t> wohin zu überweisen. Gedanke: die Mitarbeiter wollen nicht durch „blöde Fragen“ auffallen.</a:t>
            </a:r>
          </a:p>
          <a:p>
            <a:r>
              <a:rPr lang="de-AT" dirty="0"/>
              <a:t>Nach der Überweisung ist das </a:t>
            </a:r>
            <a:r>
              <a:rPr lang="de-AT" b="1" dirty="0"/>
              <a:t>Geld so gut wie immer weg </a:t>
            </a:r>
            <a:r>
              <a:rPr lang="de-AT" dirty="0"/>
              <a:t>– die Täter sitzen zumeist im </a:t>
            </a:r>
            <a:r>
              <a:rPr lang="de-AT" b="1" dirty="0"/>
              <a:t>Ausland</a:t>
            </a:r>
          </a:p>
          <a:p>
            <a:pPr marL="0" indent="0">
              <a:buNone/>
            </a:pPr>
            <a:r>
              <a:rPr lang="de-AT" dirty="0"/>
              <a:t>	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b="1" dirty="0">
                <a:sym typeface="Wingdings" panose="05000000000000000000" pitchFamily="2" charset="2"/>
              </a:rPr>
              <a:t>Rechtshilfeersuchen</a:t>
            </a:r>
            <a:r>
              <a:rPr lang="de-AT" dirty="0">
                <a:sym typeface="Wingdings" panose="05000000000000000000" pitchFamily="2" charset="2"/>
              </a:rPr>
              <a:t> werden (auch in Europa) sehr langsam 	bearbeitet und 	führen oft nicht zu Erfolg</a:t>
            </a: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	 </a:t>
            </a:r>
            <a:r>
              <a:rPr lang="de-AT" b="1" dirty="0">
                <a:sym typeface="Wingdings" panose="05000000000000000000" pitchFamily="2" charset="2"/>
              </a:rPr>
              <a:t>Strafverfahren können Jahre dauern </a:t>
            </a:r>
            <a:r>
              <a:rPr lang="de-AT" dirty="0">
                <a:sym typeface="Wingdings" panose="05000000000000000000" pitchFamily="2" charset="2"/>
              </a:rPr>
              <a:t>und sind meist erfolgslos</a:t>
            </a: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	 Das Geld kann fast nie gerettet werden. Die </a:t>
            </a:r>
            <a:r>
              <a:rPr lang="de-AT" b="1" dirty="0">
                <a:sym typeface="Wingdings" panose="05000000000000000000" pitchFamily="2" charset="2"/>
              </a:rPr>
              <a:t>Schäden sind für die 	betroffenen Unternehmen enorm</a:t>
            </a:r>
            <a:r>
              <a:rPr lang="de-AT" dirty="0">
                <a:sym typeface="Wingdings" panose="05000000000000000000" pitchFamily="2" charset="2"/>
              </a:rPr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442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AAD49-41B6-4F6E-AEFB-C0DB8F8D9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 err="1"/>
              <a:t>Learnings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DEC5A8-40F7-4ED5-8B88-3E54A13B14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sz="2400" dirty="0"/>
              <a:t>Die meisten Probleme entstehen durch </a:t>
            </a:r>
            <a:r>
              <a:rPr lang="de-AT" sz="2400" b="1" dirty="0"/>
              <a:t>fahrlässiges oder ungeschultes Personal</a:t>
            </a:r>
          </a:p>
          <a:p>
            <a:pPr marL="0" indent="0">
              <a:buNone/>
            </a:pPr>
            <a:r>
              <a:rPr lang="de-AT" sz="2400" dirty="0"/>
              <a:t>	</a:t>
            </a:r>
            <a:r>
              <a:rPr lang="de-AT" sz="2400" dirty="0">
                <a:sym typeface="Wingdings" panose="05000000000000000000" pitchFamily="2" charset="2"/>
              </a:rPr>
              <a:t> etwa: Überweisungen ohne den Mailversender genauer zu 		überprüfen</a:t>
            </a:r>
          </a:p>
          <a:p>
            <a:r>
              <a:rPr lang="de-AT" sz="2400" dirty="0">
                <a:sym typeface="Wingdings" panose="05000000000000000000" pitchFamily="2" charset="2"/>
              </a:rPr>
              <a:t>Ein großer Punkt neben </a:t>
            </a:r>
            <a:r>
              <a:rPr lang="de-AT" sz="2400" dirty="0">
                <a:solidFill>
                  <a:srgbClr val="C00000"/>
                </a:solidFill>
                <a:sym typeface="Wingdings" panose="05000000000000000000" pitchFamily="2" charset="2"/>
              </a:rPr>
              <a:t>Investition in gute Sicherheitssysteme </a:t>
            </a:r>
            <a:r>
              <a:rPr lang="de-AT" sz="2400" dirty="0">
                <a:sym typeface="Wingdings" panose="05000000000000000000" pitchFamily="2" charset="2"/>
              </a:rPr>
              <a:t>ist daher die </a:t>
            </a:r>
            <a:r>
              <a:rPr lang="de-AT" sz="2400" dirty="0">
                <a:solidFill>
                  <a:srgbClr val="C00000"/>
                </a:solidFill>
                <a:sym typeface="Wingdings" panose="05000000000000000000" pitchFamily="2" charset="2"/>
              </a:rPr>
              <a:t>gezielte Schulung von Personal auf derartige Angriffe</a:t>
            </a:r>
            <a:r>
              <a:rPr lang="de-AT" sz="2400" dirty="0">
                <a:sym typeface="Wingdings" panose="05000000000000000000" pitchFamily="2" charset="2"/>
              </a:rPr>
              <a:t>.</a:t>
            </a:r>
          </a:p>
          <a:p>
            <a:r>
              <a:rPr lang="de-AT" sz="2400" dirty="0">
                <a:solidFill>
                  <a:srgbClr val="C00000"/>
                </a:solidFill>
              </a:rPr>
              <a:t>Verlagerung der Cybersicherheit auf Vorstandsebene </a:t>
            </a:r>
            <a:r>
              <a:rPr lang="de-AT" sz="2400" dirty="0"/>
              <a:t>– Letztentscheidungen müssen beim Vorstand liegen</a:t>
            </a:r>
          </a:p>
          <a:p>
            <a:r>
              <a:rPr lang="de-AT" sz="2400" dirty="0">
                <a:solidFill>
                  <a:srgbClr val="C00000"/>
                </a:solidFill>
              </a:rPr>
              <a:t>Klare und übersichtliche Leitfäden </a:t>
            </a:r>
            <a:r>
              <a:rPr lang="de-AT" sz="2400" dirty="0"/>
              <a:t>für Dokumentenaufbewahrung / IT-Nutzung (</a:t>
            </a:r>
            <a:r>
              <a:rPr lang="de-AT" sz="2400" dirty="0" err="1"/>
              <a:t>zB</a:t>
            </a:r>
            <a:r>
              <a:rPr lang="de-AT" sz="2400" dirty="0"/>
              <a:t> Home Office Leitfäden)</a:t>
            </a:r>
          </a:p>
          <a:p>
            <a:r>
              <a:rPr lang="de-AT" sz="2400" dirty="0">
                <a:solidFill>
                  <a:srgbClr val="C00000"/>
                </a:solidFill>
              </a:rPr>
              <a:t>Vorsorge für Data </a:t>
            </a:r>
            <a:r>
              <a:rPr lang="de-AT" sz="2400" dirty="0" err="1">
                <a:solidFill>
                  <a:srgbClr val="C00000"/>
                </a:solidFill>
              </a:rPr>
              <a:t>Breaches</a:t>
            </a:r>
            <a:r>
              <a:rPr lang="de-AT" sz="2400" dirty="0">
                <a:solidFill>
                  <a:srgbClr val="C00000"/>
                </a:solidFill>
              </a:rPr>
              <a:t> </a:t>
            </a:r>
            <a:r>
              <a:rPr lang="de-AT" sz="2400" dirty="0"/>
              <a:t>– klare Checklisten für alle Beteiligten</a:t>
            </a:r>
          </a:p>
        </p:txBody>
      </p:sp>
    </p:spTree>
    <p:extLst>
      <p:ext uri="{BB962C8B-B14F-4D97-AF65-F5344CB8AC3E}">
        <p14:creationId xmlns:p14="http://schemas.microsoft.com/office/powerpoint/2010/main" val="413592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22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27CBB6B-A9D6-4824-AD76-BB1E819973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/>
              <a:t>Cyberstrafrecht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1AFD3A31-3C62-4C6F-8D6E-98B6964988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04" y="1781175"/>
            <a:ext cx="6071054" cy="4249738"/>
          </a:xfrm>
        </p:spPr>
      </p:pic>
    </p:spTree>
    <p:extLst>
      <p:ext uri="{BB962C8B-B14F-4D97-AF65-F5344CB8AC3E}">
        <p14:creationId xmlns:p14="http://schemas.microsoft.com/office/powerpoint/2010/main" val="96956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D40D2-0600-4FB7-B384-42F64A0FC4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/>
              <a:t>Aktueller Fall </a:t>
            </a:r>
            <a:r>
              <a:rPr lang="de-AT" dirty="0"/>
              <a:t>aus der Praxis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48B1AA-38D0-44D3-A65B-08F93E6EFF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sz="2400" b="1" dirty="0"/>
              <a:t>Emco Hallein</a:t>
            </a:r>
            <a:r>
              <a:rPr lang="de-AT" sz="2400" dirty="0"/>
              <a:t>: </a:t>
            </a:r>
            <a:r>
              <a:rPr lang="de-AT" sz="2400" b="1" dirty="0"/>
              <a:t>Lahmlegung</a:t>
            </a:r>
            <a:r>
              <a:rPr lang="de-AT" sz="2400" dirty="0"/>
              <a:t> des Abrechnungssystems von Werkzeugmaschinenhersteller – </a:t>
            </a:r>
            <a:r>
              <a:rPr lang="de-AT" sz="2400" b="1" dirty="0"/>
              <a:t>Standorte Hallein und Italien</a:t>
            </a:r>
          </a:p>
          <a:p>
            <a:pPr marL="0" indent="0">
              <a:buNone/>
            </a:pPr>
            <a:r>
              <a:rPr lang="de-AT" sz="2400" b="1" dirty="0"/>
              <a:t>	</a:t>
            </a:r>
            <a:r>
              <a:rPr lang="de-AT" sz="2400" b="1" dirty="0">
                <a:sym typeface="Wingdings" panose="05000000000000000000" pitchFamily="2" charset="2"/>
              </a:rPr>
              <a:t> Verschlüsselung </a:t>
            </a:r>
            <a:r>
              <a:rPr lang="de-AT" sz="2400" dirty="0">
                <a:sym typeface="Wingdings" panose="05000000000000000000" pitchFamily="2" charset="2"/>
              </a:rPr>
              <a:t>von Daten (</a:t>
            </a:r>
            <a:r>
              <a:rPr lang="de-AT" sz="2400" i="1" dirty="0">
                <a:sym typeface="Wingdings" panose="05000000000000000000" pitchFamily="2" charset="2"/>
              </a:rPr>
              <a:t>Ransomware</a:t>
            </a:r>
            <a:r>
              <a:rPr lang="de-AT" sz="2400" dirty="0">
                <a:sym typeface="Wingdings" panose="05000000000000000000" pitchFamily="2" charset="2"/>
              </a:rPr>
              <a:t>) – noch keine 	Geldforderung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A7B2F4-3655-4FB5-BC14-D9877177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75" y="3429000"/>
            <a:ext cx="4680000" cy="20126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7E31FE-479E-4A98-BEE0-67C95DA5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040" y="3429000"/>
            <a:ext cx="5286159" cy="9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5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27CBB6B-A9D6-4824-AD76-BB1E819973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/>
              <a:t>Cyberstrafrecht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D7F6A23-3F3A-4EE4-AD74-D1A8DC561D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AT" sz="2400" b="1" dirty="0"/>
              <a:t>Cyberkriminalität</a:t>
            </a:r>
            <a:r>
              <a:rPr lang="de-AT" sz="2400" dirty="0"/>
              <a:t> ist einer der Bereiche, der sich in den letzten Jahren enorm gewandelt hat.</a:t>
            </a:r>
          </a:p>
          <a:p>
            <a:pPr>
              <a:lnSpc>
                <a:spcPct val="150000"/>
              </a:lnSpc>
            </a:pPr>
            <a:r>
              <a:rPr lang="de-AT" sz="2400" dirty="0"/>
              <a:t>Computersysteme werden „</a:t>
            </a:r>
            <a:r>
              <a:rPr lang="de-AT" sz="2400" b="1" dirty="0"/>
              <a:t>gekapert</a:t>
            </a:r>
            <a:r>
              <a:rPr lang="de-AT" sz="2400" dirty="0"/>
              <a:t>“ (</a:t>
            </a:r>
            <a:r>
              <a:rPr lang="de-AT" sz="2400" i="1" dirty="0"/>
              <a:t>Ransomware</a:t>
            </a:r>
            <a:r>
              <a:rPr lang="de-AT" sz="2400" dirty="0"/>
              <a:t>) und gegen Lösegeld wieder freigegeben –für Unternehmen kann das </a:t>
            </a:r>
            <a:r>
              <a:rPr lang="de-AT" sz="2400" b="1" dirty="0"/>
              <a:t>teuer</a:t>
            </a:r>
            <a:r>
              <a:rPr lang="de-AT" sz="2400" dirty="0"/>
              <a:t> werden.</a:t>
            </a:r>
          </a:p>
          <a:p>
            <a:pPr>
              <a:lnSpc>
                <a:spcPct val="150000"/>
              </a:lnSpc>
            </a:pPr>
            <a:r>
              <a:rPr lang="de-AT" sz="2400" dirty="0">
                <a:sym typeface="Wingdings" panose="05000000000000000000" pitchFamily="2" charset="2"/>
              </a:rPr>
              <a:t>Mitunter a</a:t>
            </a:r>
            <a:r>
              <a:rPr lang="de-AT" sz="2400" dirty="0"/>
              <a:t>ufgrund dieser Methoden von Cyberkriminellen, die mittlerweile Standard werden, muss in Unternehmen alles auf </a:t>
            </a:r>
            <a:r>
              <a:rPr lang="de-AT" sz="2400" b="1" dirty="0" err="1"/>
              <a:t>Cybersecurity</a:t>
            </a:r>
            <a:r>
              <a:rPr lang="de-AT" sz="2400" dirty="0"/>
              <a:t> gesetzt werden.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AT" sz="2400" dirty="0">
                <a:sym typeface="Wingdings" panose="05000000000000000000" pitchFamily="2" charset="2"/>
              </a:rPr>
              <a:t> Jedenfalls muss diese Aufgabe im </a:t>
            </a:r>
            <a:r>
              <a:rPr lang="de-AT" sz="2400" b="1" dirty="0">
                <a:sym typeface="Wingdings" panose="05000000000000000000" pitchFamily="2" charset="2"/>
              </a:rPr>
              <a:t>Vorstandsbereich</a:t>
            </a:r>
            <a:r>
              <a:rPr lang="de-AT" sz="2400" dirty="0">
                <a:sym typeface="Wingdings" panose="05000000000000000000" pitchFamily="2" charset="2"/>
              </a:rPr>
              <a:t> angesiedelt werden.</a:t>
            </a:r>
            <a:endParaRPr lang="de-AT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681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6E9C984-4DDD-4351-A165-87278956E3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00" y="1629000"/>
            <a:ext cx="4506364" cy="424973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2DD4B3-8F02-46A1-A963-9CF68B365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Gründe für </a:t>
            </a:r>
            <a:r>
              <a:rPr lang="de-AT" b="1" dirty="0" err="1"/>
              <a:t>Databreaches</a:t>
            </a:r>
            <a:r>
              <a:rPr lang="de-AT" dirty="0"/>
              <a:t> / </a:t>
            </a:r>
            <a:r>
              <a:rPr lang="de-AT" b="1" dirty="0"/>
              <a:t>Cybervorfälle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DBE0125A-D020-48C1-855C-69074043F8D6}"/>
              </a:ext>
            </a:extLst>
          </p:cNvPr>
          <p:cNvSpPr txBox="1">
            <a:spLocks/>
          </p:cNvSpPr>
          <p:nvPr/>
        </p:nvSpPr>
        <p:spPr>
          <a:xfrm>
            <a:off x="838800" y="1629000"/>
            <a:ext cx="5617200" cy="424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Laut einer </a:t>
            </a:r>
            <a:r>
              <a:rPr lang="de-AT" sz="1800" b="1" dirty="0"/>
              <a:t>Studie der Allianz </a:t>
            </a:r>
            <a:r>
              <a:rPr lang="de-AT" sz="1800" dirty="0"/>
              <a:t>sind </a:t>
            </a:r>
            <a:r>
              <a:rPr lang="de-AT" sz="1800" b="1" dirty="0"/>
              <a:t>Datenbrüche </a:t>
            </a:r>
            <a:r>
              <a:rPr lang="de-AT" sz="1800" b="1" dirty="0" err="1"/>
              <a:t>bzw</a:t>
            </a:r>
            <a:r>
              <a:rPr lang="de-AT" sz="1800" b="1" dirty="0"/>
              <a:t> Sicherheitsprobleme</a:t>
            </a:r>
            <a:r>
              <a:rPr lang="de-AT" sz="1800" dirty="0"/>
              <a:t> der Hauptgrund für Cybervorfälle.</a:t>
            </a:r>
          </a:p>
          <a:p>
            <a:r>
              <a:rPr lang="de-AT" sz="1800" dirty="0"/>
              <a:t>Dicht gefolgt von </a:t>
            </a:r>
            <a:r>
              <a:rPr lang="de-AT" sz="1800" b="1" dirty="0"/>
              <a:t>Hackerangriffen</a:t>
            </a:r>
            <a:r>
              <a:rPr lang="de-AT" sz="1800" dirty="0"/>
              <a:t> und einer hohen Zahl an </a:t>
            </a:r>
            <a:r>
              <a:rPr lang="de-AT" sz="1800" b="1" dirty="0"/>
              <a:t>Mitarbeiterfehlern</a:t>
            </a:r>
            <a:r>
              <a:rPr lang="de-AT" sz="1800" dirty="0"/>
              <a:t>.</a:t>
            </a:r>
          </a:p>
          <a:p>
            <a:r>
              <a:rPr lang="de-AT" sz="1800" dirty="0"/>
              <a:t>Dies zeigt, dass nicht nur </a:t>
            </a:r>
            <a:r>
              <a:rPr lang="de-AT" sz="1800" b="1" dirty="0"/>
              <a:t>enorme Investitionen in ein IT-Sicherheitssystem</a:t>
            </a:r>
            <a:r>
              <a:rPr lang="de-AT" sz="1800" dirty="0"/>
              <a:t> essentiell sind, sondern der Fehler bereits bei mangelnder </a:t>
            </a:r>
            <a:r>
              <a:rPr lang="de-AT" sz="1800" b="1" dirty="0"/>
              <a:t>Mitarbeiterschulung</a:t>
            </a:r>
            <a:r>
              <a:rPr lang="de-AT" sz="1800" dirty="0"/>
              <a:t> beginnen kann (Unachtsamkeit mit Diensthandys, -laptops </a:t>
            </a:r>
            <a:r>
              <a:rPr lang="de-AT" sz="1800" dirty="0" err="1"/>
              <a:t>etc</a:t>
            </a:r>
            <a:r>
              <a:rPr lang="de-AT" sz="1800" dirty="0"/>
              <a:t>)</a:t>
            </a:r>
          </a:p>
          <a:p>
            <a:pPr marL="0" indent="0">
              <a:buNone/>
            </a:pPr>
            <a:r>
              <a:rPr lang="de-AT" sz="1800" dirty="0">
                <a:sym typeface="Wingdings" panose="05000000000000000000" pitchFamily="2" charset="2"/>
              </a:rPr>
              <a:t> </a:t>
            </a:r>
            <a:r>
              <a:rPr lang="de-AT" sz="1800" b="1" dirty="0"/>
              <a:t>Je digitalisierter die Welt </a:t>
            </a:r>
            <a:r>
              <a:rPr lang="de-AT" sz="1800" dirty="0"/>
              <a:t>wird, desto wichtiger wird ein </a:t>
            </a:r>
            <a:r>
              <a:rPr lang="de-AT" sz="1800" b="1" dirty="0"/>
              <a:t>durchdachtes Datenschutz- und IT-Sicherheitskonzept </a:t>
            </a:r>
            <a:r>
              <a:rPr lang="de-AT" sz="1800" dirty="0"/>
              <a:t>im Unternehmen.</a:t>
            </a:r>
          </a:p>
        </p:txBody>
      </p:sp>
    </p:spTree>
    <p:extLst>
      <p:ext uri="{BB962C8B-B14F-4D97-AF65-F5344CB8AC3E}">
        <p14:creationId xmlns:p14="http://schemas.microsoft.com/office/powerpoint/2010/main" val="366769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20809-8EEC-4129-A227-DBC07B48F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 err="1"/>
              <a:t>Databreaches</a:t>
            </a:r>
            <a:r>
              <a:rPr lang="de-AT" dirty="0"/>
              <a:t> / </a:t>
            </a:r>
            <a:r>
              <a:rPr lang="de-AT" b="1" dirty="0"/>
              <a:t>Cybervorfälle: </a:t>
            </a:r>
            <a:r>
              <a:rPr lang="de-AT" dirty="0"/>
              <a:t>Home Office?</a:t>
            </a:r>
            <a:endParaRPr lang="de-AT" b="1" dirty="0"/>
          </a:p>
        </p:txBody>
      </p:sp>
      <p:pic>
        <p:nvPicPr>
          <p:cNvPr id="5" name="Grafik 4" descr="Start">
            <a:extLst>
              <a:ext uri="{FF2B5EF4-FFF2-40B4-BE49-F238E27FC236}">
                <a16:creationId xmlns:a16="http://schemas.microsoft.com/office/drawing/2014/main" id="{8D90860A-4EF6-4B71-8772-25486185B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8800" y="3429000"/>
            <a:ext cx="817200" cy="817200"/>
          </a:xfrm>
          <a:prstGeom prst="rect">
            <a:avLst/>
          </a:prstGeom>
        </p:spPr>
      </p:pic>
      <p:pic>
        <p:nvPicPr>
          <p:cNvPr id="7" name="Grafik 6" descr="Gebäude">
            <a:extLst>
              <a:ext uri="{FF2B5EF4-FFF2-40B4-BE49-F238E27FC236}">
                <a16:creationId xmlns:a16="http://schemas.microsoft.com/office/drawing/2014/main" id="{A2F9083B-999C-48E5-A446-0A29BED5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8800" y="3331800"/>
            <a:ext cx="914400" cy="914400"/>
          </a:xfrm>
          <a:prstGeom prst="rect">
            <a:avLst/>
          </a:prstGeom>
        </p:spPr>
      </p:pic>
      <p:sp>
        <p:nvSpPr>
          <p:cNvPr id="10" name="Pfeil: nach unten gekrümmt 9">
            <a:extLst>
              <a:ext uri="{FF2B5EF4-FFF2-40B4-BE49-F238E27FC236}">
                <a16:creationId xmlns:a16="http://schemas.microsoft.com/office/drawing/2014/main" id="{F0B6055C-3A97-4C9B-8F20-8A632BB65308}"/>
              </a:ext>
            </a:extLst>
          </p:cNvPr>
          <p:cNvSpPr/>
          <p:nvPr/>
        </p:nvSpPr>
        <p:spPr>
          <a:xfrm>
            <a:off x="3576000" y="2349000"/>
            <a:ext cx="4320000" cy="817200"/>
          </a:xfrm>
          <a:prstGeom prst="curved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1" name="Pfeil: nach unten gekrümmt 10">
            <a:extLst>
              <a:ext uri="{FF2B5EF4-FFF2-40B4-BE49-F238E27FC236}">
                <a16:creationId xmlns:a16="http://schemas.microsoft.com/office/drawing/2014/main" id="{01A4D564-B1C7-4FA0-B604-B62C5FE2B6A5}"/>
              </a:ext>
            </a:extLst>
          </p:cNvPr>
          <p:cNvSpPr/>
          <p:nvPr/>
        </p:nvSpPr>
        <p:spPr>
          <a:xfrm rot="10800000">
            <a:off x="3527400" y="4433174"/>
            <a:ext cx="4320000" cy="817200"/>
          </a:xfrm>
          <a:prstGeom prst="curved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13" name="Grafik 12" descr="Dokument">
            <a:extLst>
              <a:ext uri="{FF2B5EF4-FFF2-40B4-BE49-F238E27FC236}">
                <a16:creationId xmlns:a16="http://schemas.microsoft.com/office/drawing/2014/main" id="{9AF8ED2C-84B4-4904-BEE5-C6B8D710F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2629" y="2933246"/>
            <a:ext cx="720000" cy="720000"/>
          </a:xfrm>
          <a:prstGeom prst="rect">
            <a:avLst/>
          </a:prstGeom>
        </p:spPr>
      </p:pic>
      <p:pic>
        <p:nvPicPr>
          <p:cNvPr id="14" name="Grafik 13" descr="Dokument">
            <a:extLst>
              <a:ext uri="{FF2B5EF4-FFF2-40B4-BE49-F238E27FC236}">
                <a16:creationId xmlns:a16="http://schemas.microsoft.com/office/drawing/2014/main" id="{0DCB1DD4-6D2D-49B2-B152-1DAA76929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58800" y="4158587"/>
            <a:ext cx="720000" cy="720000"/>
          </a:xfrm>
          <a:prstGeom prst="rect">
            <a:avLst/>
          </a:prstGeom>
        </p:spPr>
      </p:pic>
      <p:pic>
        <p:nvPicPr>
          <p:cNvPr id="16" name="Grafik 15" descr="Bus">
            <a:extLst>
              <a:ext uri="{FF2B5EF4-FFF2-40B4-BE49-F238E27FC236}">
                <a16:creationId xmlns:a16="http://schemas.microsoft.com/office/drawing/2014/main" id="{C8B70A0B-06C3-4ACB-B3DB-53302FC555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78800" y="1880143"/>
            <a:ext cx="914400" cy="914400"/>
          </a:xfrm>
          <a:prstGeom prst="rect">
            <a:avLst/>
          </a:prstGeom>
        </p:spPr>
      </p:pic>
      <p:pic>
        <p:nvPicPr>
          <p:cNvPr id="20" name="Grafik 19" descr="Flugzeug">
            <a:extLst>
              <a:ext uri="{FF2B5EF4-FFF2-40B4-BE49-F238E27FC236}">
                <a16:creationId xmlns:a16="http://schemas.microsoft.com/office/drawing/2014/main" id="{E093C9A2-29AE-4A96-94EF-19093E1D56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172520">
            <a:off x="5424385" y="4793175"/>
            <a:ext cx="914400" cy="9144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60F08BB-5AE2-4B2F-A745-6B70B90A5C2F}"/>
              </a:ext>
            </a:extLst>
          </p:cNvPr>
          <p:cNvSpPr txBox="1"/>
          <p:nvPr/>
        </p:nvSpPr>
        <p:spPr>
          <a:xfrm>
            <a:off x="481799" y="1779084"/>
            <a:ext cx="2782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b="1" dirty="0"/>
              <a:t>Problem: </a:t>
            </a:r>
            <a:r>
              <a:rPr lang="de-AT" dirty="0"/>
              <a:t>Aufgrund der </a:t>
            </a:r>
            <a:r>
              <a:rPr lang="de-AT" b="1" dirty="0"/>
              <a:t>räumlichen Flexibilität </a:t>
            </a:r>
            <a:r>
              <a:rPr lang="de-AT" b="1" dirty="0" err="1"/>
              <a:t>iZm</a:t>
            </a:r>
            <a:r>
              <a:rPr lang="de-AT" b="1" dirty="0"/>
              <a:t> der Digitalisierung</a:t>
            </a:r>
            <a:r>
              <a:rPr lang="de-AT" dirty="0"/>
              <a:t>, sind Daten/Dokumente oft nicht mehr so sicher </a:t>
            </a:r>
            <a:r>
              <a:rPr lang="de-AT" b="1" dirty="0"/>
              <a:t>aufbewahrt</a:t>
            </a:r>
            <a:r>
              <a:rPr lang="de-AT" dirty="0"/>
              <a:t> (statt im Archiv oder Büro plötzlich zu Hause oder im Bus)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A7CC562-31A8-47D8-BA19-D8057D035963}"/>
              </a:ext>
            </a:extLst>
          </p:cNvPr>
          <p:cNvSpPr txBox="1"/>
          <p:nvPr/>
        </p:nvSpPr>
        <p:spPr>
          <a:xfrm>
            <a:off x="8256000" y="3724425"/>
            <a:ext cx="3357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sz="1600" b="1" dirty="0"/>
              <a:t>Lösungen: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AT" sz="1600" dirty="0"/>
              <a:t>Mitarbeiterschulungen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AT" sz="1600" dirty="0"/>
              <a:t>Home Office Leitfäden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AT" sz="1600" dirty="0"/>
              <a:t>Prozess bei Data </a:t>
            </a:r>
            <a:r>
              <a:rPr lang="de-AT" sz="1600" dirty="0" err="1"/>
              <a:t>Breach</a:t>
            </a:r>
            <a:endParaRPr lang="de-A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AT" sz="1600" dirty="0"/>
              <a:t>Klare Konsequenzen bei fahrlässigem Umgehen mit vertraulichen Daten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AT" sz="1600" dirty="0"/>
              <a:t>Fixe Vorgaben für Home Office und dies möglichst „papierlos“</a:t>
            </a:r>
          </a:p>
        </p:txBody>
      </p:sp>
    </p:spTree>
    <p:extLst>
      <p:ext uri="{BB962C8B-B14F-4D97-AF65-F5344CB8AC3E}">
        <p14:creationId xmlns:p14="http://schemas.microsoft.com/office/powerpoint/2010/main" val="11917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60A94-6A53-42EC-9EFE-E2650DF01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Lösungen für </a:t>
            </a:r>
            <a:r>
              <a:rPr lang="de-AT" b="1" dirty="0"/>
              <a:t>Cybersicherheit</a:t>
            </a:r>
            <a:r>
              <a:rPr lang="de-AT" dirty="0"/>
              <a:t> in der </a:t>
            </a:r>
            <a:r>
              <a:rPr lang="de-AT" b="1" dirty="0"/>
              <a:t>digitalen Welt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9B735-7331-4E8E-AFB0-CABB895B6E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AT" dirty="0"/>
              <a:t>Die </a:t>
            </a:r>
            <a:r>
              <a:rPr lang="de-AT" b="1" dirty="0"/>
              <a:t>Lösung</a:t>
            </a:r>
            <a:r>
              <a:rPr lang="de-AT" dirty="0"/>
              <a:t> ist </a:t>
            </a:r>
            <a:r>
              <a:rPr lang="de-AT" u="sng" dirty="0"/>
              <a:t>nicht</a:t>
            </a:r>
            <a:r>
              <a:rPr lang="de-AT" dirty="0"/>
              <a:t> die Rückkehr in die analoge Welt</a:t>
            </a:r>
          </a:p>
          <a:p>
            <a:pPr>
              <a:lnSpc>
                <a:spcPct val="150000"/>
              </a:lnSpc>
            </a:pPr>
            <a:r>
              <a:rPr lang="de-AT" dirty="0"/>
              <a:t>Vielmehr müssen die Risiken, die mit der Digitalisierung verbunden sind, </a:t>
            </a:r>
            <a:r>
              <a:rPr lang="de-AT" b="1" dirty="0"/>
              <a:t>möglichst gering gehalten </a:t>
            </a:r>
            <a:r>
              <a:rPr lang="de-AT" dirty="0"/>
              <a:t>werden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b="1" dirty="0">
                <a:sym typeface="Wingdings" panose="05000000000000000000" pitchFamily="2" charset="2"/>
              </a:rPr>
              <a:t>Investition</a:t>
            </a:r>
            <a:r>
              <a:rPr lang="de-AT" dirty="0">
                <a:sym typeface="Wingdings" panose="05000000000000000000" pitchFamily="2" charset="2"/>
              </a:rPr>
              <a:t> in </a:t>
            </a:r>
            <a:r>
              <a:rPr lang="de-AT" dirty="0" err="1">
                <a:sym typeface="Wingdings" panose="05000000000000000000" pitchFamily="2" charset="2"/>
              </a:rPr>
              <a:t>Cyber</a:t>
            </a:r>
            <a:r>
              <a:rPr lang="de-AT" dirty="0">
                <a:sym typeface="Wingdings" panose="05000000000000000000" pitchFamily="2" charset="2"/>
              </a:rPr>
              <a:t> Security / gute IT-Sicherheitssysteme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b="1" dirty="0">
                <a:sym typeface="Wingdings" panose="05000000000000000000" pitchFamily="2" charset="2"/>
              </a:rPr>
              <a:t>Mitarbeiterschulungen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AT" dirty="0"/>
              <a:t> Verwendung von </a:t>
            </a:r>
            <a:r>
              <a:rPr lang="de-AT" b="1" dirty="0"/>
              <a:t>vertrauenswürdigen und sicheren Plattformen</a:t>
            </a:r>
          </a:p>
        </p:txBody>
      </p:sp>
    </p:spTree>
    <p:extLst>
      <p:ext uri="{BB962C8B-B14F-4D97-AF65-F5344CB8AC3E}">
        <p14:creationId xmlns:p14="http://schemas.microsoft.com/office/powerpoint/2010/main" val="144975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197EB-C6FD-41BC-9344-15987C896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Beispiel: </a:t>
            </a:r>
            <a:r>
              <a:rPr lang="de-AT" b="1" dirty="0"/>
              <a:t>sichere Digitalisierung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B201D6A5-4F6F-4CAD-A084-AD8FD228423A}"/>
              </a:ext>
            </a:extLst>
          </p:cNvPr>
          <p:cNvGrpSpPr>
            <a:grpSpLocks noChangeAspect="1"/>
          </p:cNvGrpSpPr>
          <p:nvPr/>
        </p:nvGrpSpPr>
        <p:grpSpPr>
          <a:xfrm>
            <a:off x="-384000" y="1629000"/>
            <a:ext cx="10443748" cy="4222196"/>
            <a:chOff x="-232564" y="1047654"/>
            <a:chExt cx="13912250" cy="5624441"/>
          </a:xfrm>
        </p:grpSpPr>
        <p:sp>
          <p:nvSpPr>
            <p:cNvPr id="5" name="Content Placeholder 16">
              <a:extLst>
                <a:ext uri="{FF2B5EF4-FFF2-40B4-BE49-F238E27FC236}">
                  <a16:creationId xmlns:a16="http://schemas.microsoft.com/office/drawing/2014/main" id="{F4F65C71-68EE-4C10-A618-629198B21623}"/>
                </a:ext>
              </a:extLst>
            </p:cNvPr>
            <p:cNvSpPr txBox="1">
              <a:spLocks/>
            </p:cNvSpPr>
            <p:nvPr/>
          </p:nvSpPr>
          <p:spPr>
            <a:xfrm>
              <a:off x="-232564" y="1938394"/>
              <a:ext cx="11563814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0E2BADA7-D3DF-402B-85FA-B5F0B37C47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3979" y="1692725"/>
              <a:ext cx="325582" cy="1062652"/>
            </a:xfrm>
            <a:prstGeom prst="line">
              <a:avLst/>
            </a:prstGeom>
            <a:ln w="28575">
              <a:solidFill>
                <a:srgbClr val="6E6E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9">
              <a:extLst>
                <a:ext uri="{FF2B5EF4-FFF2-40B4-BE49-F238E27FC236}">
                  <a16:creationId xmlns:a16="http://schemas.microsoft.com/office/drawing/2014/main" id="{0A9A56F8-9007-45AC-B081-AC1EF332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grayscl/>
              <a:lum bright="20000" contrast="20000"/>
            </a:blip>
            <a:stretch>
              <a:fillRect/>
            </a:stretch>
          </p:blipFill>
          <p:spPr>
            <a:xfrm rot="1082832">
              <a:off x="6166417" y="2582731"/>
              <a:ext cx="3022600" cy="3022600"/>
            </a:xfrm>
            <a:prstGeom prst="rect">
              <a:avLst/>
            </a:prstGeom>
          </p:spPr>
        </p:pic>
        <p:sp>
          <p:nvSpPr>
            <p:cNvPr id="8" name="Rectangle 30">
              <a:extLst>
                <a:ext uri="{FF2B5EF4-FFF2-40B4-BE49-F238E27FC236}">
                  <a16:creationId xmlns:a16="http://schemas.microsoft.com/office/drawing/2014/main" id="{9ED160A2-908B-4C22-9359-309B79CFADD6}"/>
                </a:ext>
              </a:extLst>
            </p:cNvPr>
            <p:cNvSpPr/>
            <p:nvPr/>
          </p:nvSpPr>
          <p:spPr>
            <a:xfrm rot="18923061">
              <a:off x="6463172" y="3263597"/>
              <a:ext cx="125933" cy="310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tangle 31">
              <a:extLst>
                <a:ext uri="{FF2B5EF4-FFF2-40B4-BE49-F238E27FC236}">
                  <a16:creationId xmlns:a16="http://schemas.microsoft.com/office/drawing/2014/main" id="{B51A45AE-746F-479D-9DE8-CF6A69EB8DDC}"/>
                </a:ext>
              </a:extLst>
            </p:cNvPr>
            <p:cNvSpPr/>
            <p:nvPr/>
          </p:nvSpPr>
          <p:spPr>
            <a:xfrm rot="18923061">
              <a:off x="6368366" y="4621899"/>
              <a:ext cx="269360" cy="310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Box 33">
              <a:extLst>
                <a:ext uri="{FF2B5EF4-FFF2-40B4-BE49-F238E27FC236}">
                  <a16:creationId xmlns:a16="http://schemas.microsoft.com/office/drawing/2014/main" id="{81656B9B-83E9-41DE-9D51-FFFC0207A01D}"/>
                </a:ext>
              </a:extLst>
            </p:cNvPr>
            <p:cNvSpPr txBox="1"/>
            <p:nvPr/>
          </p:nvSpPr>
          <p:spPr>
            <a:xfrm>
              <a:off x="7336253" y="1047654"/>
              <a:ext cx="2527135" cy="59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Gründung im</a:t>
              </a:r>
            </a:p>
            <a:p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Juli 2018 als GmbH</a:t>
              </a:r>
            </a:p>
          </p:txBody>
        </p:sp>
        <p:cxnSp>
          <p:nvCxnSpPr>
            <p:cNvPr id="11" name="Straight Connector 37">
              <a:extLst>
                <a:ext uri="{FF2B5EF4-FFF2-40B4-BE49-F238E27FC236}">
                  <a16:creationId xmlns:a16="http://schemas.microsoft.com/office/drawing/2014/main" id="{EF2F3A9E-1D01-4714-A168-C926DFBC37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4658" y="3983228"/>
              <a:ext cx="1210468" cy="11398"/>
            </a:xfrm>
            <a:prstGeom prst="line">
              <a:avLst/>
            </a:prstGeom>
            <a:ln w="28575">
              <a:solidFill>
                <a:srgbClr val="868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38">
              <a:extLst>
                <a:ext uri="{FF2B5EF4-FFF2-40B4-BE49-F238E27FC236}">
                  <a16:creationId xmlns:a16="http://schemas.microsoft.com/office/drawing/2014/main" id="{71338425-D143-4627-9ED5-A6732F03925F}"/>
                </a:ext>
              </a:extLst>
            </p:cNvPr>
            <p:cNvSpPr txBox="1"/>
            <p:nvPr/>
          </p:nvSpPr>
          <p:spPr>
            <a:xfrm>
              <a:off x="10240593" y="3737192"/>
              <a:ext cx="3439093" cy="107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1 Bankerin</a:t>
              </a:r>
            </a:p>
            <a:p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1 Jurist</a:t>
              </a:r>
            </a:p>
            <a:p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 IT Experten</a:t>
              </a:r>
            </a:p>
            <a:p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 erfahrene Transaktionsanwälte</a:t>
              </a:r>
            </a:p>
          </p:txBody>
        </p:sp>
        <p:cxnSp>
          <p:nvCxnSpPr>
            <p:cNvPr id="13" name="Straight Connector 40">
              <a:extLst>
                <a:ext uri="{FF2B5EF4-FFF2-40B4-BE49-F238E27FC236}">
                  <a16:creationId xmlns:a16="http://schemas.microsoft.com/office/drawing/2014/main" id="{D686A023-16B8-435F-9651-397292609E3E}"/>
                </a:ext>
              </a:extLst>
            </p:cNvPr>
            <p:cNvCxnSpPr>
              <a:cxnSpLocks/>
            </p:cNvCxnSpPr>
            <p:nvPr/>
          </p:nvCxnSpPr>
          <p:spPr>
            <a:xfrm>
              <a:off x="8173127" y="5326079"/>
              <a:ext cx="355801" cy="1023376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1">
              <a:extLst>
                <a:ext uri="{FF2B5EF4-FFF2-40B4-BE49-F238E27FC236}">
                  <a16:creationId xmlns:a16="http://schemas.microsoft.com/office/drawing/2014/main" id="{DAB343F9-C229-4990-A9DA-B779562CA8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7830" y="4960878"/>
              <a:ext cx="1068347" cy="767587"/>
            </a:xfrm>
            <a:prstGeom prst="line">
              <a:avLst/>
            </a:prstGeom>
            <a:ln w="28575">
              <a:solidFill>
                <a:srgbClr val="DCDA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E815DAFB-732D-4CD1-A92A-13EF2CB97516}"/>
                </a:ext>
              </a:extLst>
            </p:cNvPr>
            <p:cNvSpPr txBox="1"/>
            <p:nvPr/>
          </p:nvSpPr>
          <p:spPr>
            <a:xfrm>
              <a:off x="8599821" y="6324105"/>
              <a:ext cx="2236636" cy="34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1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040E866E-398F-4690-A67C-F384CAA54CAA}"/>
                </a:ext>
              </a:extLst>
            </p:cNvPr>
            <p:cNvSpPr txBox="1"/>
            <p:nvPr/>
          </p:nvSpPr>
          <p:spPr>
            <a:xfrm>
              <a:off x="4213033" y="5720866"/>
              <a:ext cx="2495088" cy="83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Gewinnerin mehrerer Wettbewerbe und Awards</a:t>
              </a:r>
            </a:p>
          </p:txBody>
        </p:sp>
      </p:grpSp>
      <p:pic>
        <p:nvPicPr>
          <p:cNvPr id="18" name="Picture 48">
            <a:extLst>
              <a:ext uri="{FF2B5EF4-FFF2-40B4-BE49-F238E27FC236}">
                <a16:creationId xmlns:a16="http://schemas.microsoft.com/office/drawing/2014/main" id="{DD949438-5B23-41B0-BBCF-D58D4733D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49" t="35816" r="15806" b="35387"/>
          <a:stretch/>
        </p:blipFill>
        <p:spPr>
          <a:xfrm>
            <a:off x="1066599" y="3358957"/>
            <a:ext cx="3705711" cy="1090305"/>
          </a:xfrm>
          <a:prstGeom prst="rect">
            <a:avLst/>
          </a:prstGeom>
          <a:ln>
            <a:solidFill>
              <a:srgbClr val="DCDADD"/>
            </a:solidFill>
          </a:ln>
        </p:spPr>
      </p:pic>
      <p:sp>
        <p:nvSpPr>
          <p:cNvPr id="20" name="TextBox 49">
            <a:extLst>
              <a:ext uri="{FF2B5EF4-FFF2-40B4-BE49-F238E27FC236}">
                <a16:creationId xmlns:a16="http://schemas.microsoft.com/office/drawing/2014/main" id="{2276D2D4-9479-4969-9F7D-2F80D5C04911}"/>
              </a:ext>
            </a:extLst>
          </p:cNvPr>
          <p:cNvSpPr txBox="1"/>
          <p:nvPr/>
        </p:nvSpPr>
        <p:spPr>
          <a:xfrm>
            <a:off x="5880935" y="5686950"/>
            <a:ext cx="2206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Kooperation mit Bundesrechenzentrum (BRZ) seit Beginn</a:t>
            </a:r>
          </a:p>
        </p:txBody>
      </p:sp>
    </p:spTree>
    <p:extLst>
      <p:ext uri="{BB962C8B-B14F-4D97-AF65-F5344CB8AC3E}">
        <p14:creationId xmlns:p14="http://schemas.microsoft.com/office/powerpoint/2010/main" val="13193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13EC6-C759-4F06-A4B7-B3361D16F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Beispiel: </a:t>
            </a:r>
            <a:r>
              <a:rPr lang="de-AT" b="1" dirty="0"/>
              <a:t>sichere Digitalisierung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3ECE80-D5BD-4890-9C44-A91E3B49A6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H" sz="2400" b="1" dirty="0"/>
              <a:t>Kunz Wallentin Rechtsanwälte </a:t>
            </a:r>
            <a:r>
              <a:rPr lang="de-AT" sz="2400" dirty="0"/>
              <a:t>als </a:t>
            </a:r>
            <a:r>
              <a:rPr lang="en-CH" sz="2400" dirty="0"/>
              <a:t>Datenschutz</a:t>
            </a:r>
            <a:r>
              <a:rPr lang="de-AT" sz="2400" dirty="0"/>
              <a:t>experten</a:t>
            </a:r>
            <a:endParaRPr lang="en-CH" sz="2400" dirty="0"/>
          </a:p>
          <a:p>
            <a:r>
              <a:rPr lang="en-CH" sz="2400" dirty="0"/>
              <a:t>Verwendung einer </a:t>
            </a:r>
            <a:r>
              <a:rPr lang="en-CH" sz="2400" b="1" dirty="0"/>
              <a:t>Cloud-Server Instanz von Exoscale </a:t>
            </a:r>
            <a:r>
              <a:rPr lang="en-CH" sz="2400" dirty="0"/>
              <a:t>(Zentrale in Genf, CH) über deren Wiener Zone (Rechenzentrum von A1)</a:t>
            </a:r>
          </a:p>
          <a:p>
            <a:r>
              <a:rPr lang="en-CH" sz="2400" dirty="0"/>
              <a:t>Server dient </a:t>
            </a:r>
            <a:r>
              <a:rPr lang="en-CH" sz="2400" b="1" dirty="0"/>
              <a:t>ausschlie</a:t>
            </a:r>
            <a:r>
              <a:rPr lang="de-AT" sz="2400" b="1" dirty="0"/>
              <a:t>ß</a:t>
            </a:r>
            <a:r>
              <a:rPr lang="en-CH" sz="2400" b="1" dirty="0"/>
              <a:t>lich zur Abwicklung </a:t>
            </a:r>
            <a:r>
              <a:rPr lang="en-CH" sz="2400" dirty="0"/>
              <a:t>dieser spezifischen Transaktion</a:t>
            </a:r>
          </a:p>
          <a:p>
            <a:r>
              <a:rPr lang="en-CH" sz="2400" dirty="0"/>
              <a:t>Server wird </a:t>
            </a:r>
            <a:r>
              <a:rPr lang="en-CH" sz="2400" b="1" dirty="0"/>
              <a:t>nach Transaktionsabschluss</a:t>
            </a:r>
            <a:r>
              <a:rPr lang="en-CH" sz="2400" dirty="0"/>
              <a:t> inkl. </a:t>
            </a:r>
            <a:r>
              <a:rPr lang="en-GB" sz="2400" dirty="0"/>
              <a:t>a</a:t>
            </a:r>
            <a:r>
              <a:rPr lang="en-CH" sz="2400" dirty="0"/>
              <a:t>ller Daten </a:t>
            </a:r>
            <a:r>
              <a:rPr lang="en-CH" sz="2400" b="1" dirty="0"/>
              <a:t>gelöscht</a:t>
            </a:r>
          </a:p>
          <a:p>
            <a:r>
              <a:rPr lang="en-CH" sz="2400" b="1" dirty="0"/>
              <a:t>Applikation</a:t>
            </a:r>
            <a:r>
              <a:rPr lang="en-CH" sz="2400" dirty="0"/>
              <a:t> ist </a:t>
            </a:r>
            <a:r>
              <a:rPr lang="en-CH" sz="2400" b="1" dirty="0"/>
              <a:t>nur an Transaktion beteiligten Personen </a:t>
            </a:r>
            <a:r>
              <a:rPr lang="en-CH" sz="2400" dirty="0"/>
              <a:t>zugänglich</a:t>
            </a:r>
            <a:endParaRPr lang="de-AT" sz="2400" dirty="0"/>
          </a:p>
          <a:p>
            <a:r>
              <a:rPr lang="de-AT" sz="2400" b="1" dirty="0"/>
              <a:t>Plattform von IT-Sicherheitsexperten entwickelt </a:t>
            </a:r>
            <a:r>
              <a:rPr lang="de-AT" sz="2400" dirty="0"/>
              <a:t>und ständig betreut – auch die Gesamttransaktionen wird von den IT-Experten begleitet</a:t>
            </a:r>
            <a:endParaRPr lang="en-CH" sz="2400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17481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">
  <a:themeElements>
    <a:clrScheme name="Benutzerdefiniert 3">
      <a:dk1>
        <a:srgbClr val="2C9EB4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sw">
      <a:majorFont>
        <a:latin typeface="Droid Serif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Nr xmlns="07e96f40-7d3b-49cb-9238-b295fcb2ffee">14524</ANr>
    <AdvDocId xmlns="07e96f40-7d3b-49cb-9238-b295fcb2ffee">509747</AdvDocId>
    <SB xmlns="07e96f40-7d3b-49cb-9238-b295fcb2ffee">FHA</SB>
    <AdvDocVersion xmlns="07e96f40-7d3b-49cb-9238-b295fcb2ffee">0.1</AdvDocVers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F3A29EF2CA4F47A21FC2749F0350F6" ma:contentTypeVersion="11" ma:contentTypeDescription="Ein neues Dokument erstellen." ma:contentTypeScope="" ma:versionID="6b7594cb3baa49b31f7af7ca17427b1b">
  <xsd:schema xmlns:xsd="http://www.w3.org/2001/XMLSchema" xmlns:xs="http://www.w3.org/2001/XMLSchema" xmlns:p="http://schemas.microsoft.com/office/2006/metadata/properties" xmlns:ns2="07e96f40-7d3b-49cb-9238-b295fcb2ffee" targetNamespace="http://schemas.microsoft.com/office/2006/metadata/properties" ma:root="true" ma:fieldsID="28aaa76902f3a438c0aa04a7e39ed88f" ns2:_="">
    <xsd:import namespace="07e96f40-7d3b-49cb-9238-b295fcb2ffee"/>
    <xsd:element name="properties">
      <xsd:complexType>
        <xsd:sequence>
          <xsd:element name="documentManagement">
            <xsd:complexType>
              <xsd:all>
                <xsd:element ref="ns2:SB" minOccurs="0"/>
                <xsd:element ref="ns2:AdvDocId" minOccurs="0"/>
                <xsd:element ref="ns2:AdvDocVersion" minOccurs="0"/>
                <xsd:element ref="ns2:ANr" minOccurs="0"/>
                <xsd:element ref="ns2:AKurz" minOccurs="0"/>
                <xsd:element ref="ns2:Klient1" minOccurs="0"/>
                <xsd:element ref="ns2:Klient1Kurz" minOccurs="0"/>
                <xsd:element ref="ns2:RA" minOccurs="0"/>
                <xsd:element ref="ns2:Causa" minOccurs="0"/>
                <xsd:element ref="ns2:Ablagedatum" minOccurs="0"/>
                <xsd:element ref="ns2:Tea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96f40-7d3b-49cb-9238-b295fcb2ffee" elementFormDefault="qualified">
    <xsd:import namespace="http://schemas.microsoft.com/office/2006/documentManagement/types"/>
    <xsd:import namespace="http://schemas.microsoft.com/office/infopath/2007/PartnerControls"/>
    <xsd:element name="SB" ma:index="8" nillable="true" ma:displayName="SB" ma:description="SB des Dokuments" ma:internalName="SB">
      <xsd:simpleType>
        <xsd:restriction base="dms:Text">
          <xsd:maxLength value="3"/>
        </xsd:restriction>
      </xsd:simpleType>
    </xsd:element>
    <xsd:element name="AdvDocId" ma:index="9" nillable="true" ma:displayName="AdvDocId" ma:decimals="0" ma:description="Dokument ID" ma:internalName="AdvDocId">
      <xsd:simpleType>
        <xsd:restriction base="dms:Number"/>
      </xsd:simpleType>
    </xsd:element>
    <xsd:element name="AdvDocVersion" ma:index="10" nillable="true" ma:displayName="AdvDocVersion" ma:description="Dokument Version" ma:internalName="AdvDocVersion">
      <xsd:simpleType>
        <xsd:restriction base="dms:Text">
          <xsd:maxLength value="20"/>
        </xsd:restriction>
      </xsd:simpleType>
    </xsd:element>
    <xsd:element name="ANr" ma:index="11" nillable="true" ma:displayName="ANr" ma:indexed="true" ma:list="{3E1488AB-3F8D-409A-B4E2-393219CDCACA}" ma:internalName="ANr" ma:showField="ANr">
      <xsd:simpleType>
        <xsd:restriction base="dms:Lookup"/>
      </xsd:simpleType>
    </xsd:element>
    <xsd:element name="AKurz" ma:index="12" nillable="true" ma:displayName="AKurz" ma:list="{3E1488AB-3F8D-409A-B4E2-393219CDCACA}" ma:internalName="AKurz" ma:readOnly="true" ma:showField="AKurz" ma:web="ff3b2320-41d1-401f-9b89-6315b0317e8c">
      <xsd:simpleType>
        <xsd:restriction base="dms:Lookup"/>
      </xsd:simpleType>
    </xsd:element>
    <xsd:element name="Klient1" ma:index="13" nillable="true" ma:displayName="Klient1" ma:list="{3E1488AB-3F8D-409A-B4E2-393219CDCACA}" ma:internalName="Klient1" ma:readOnly="true" ma:showField="Klient1" ma:web="ff3b2320-41d1-401f-9b89-6315b0317e8c">
      <xsd:simpleType>
        <xsd:restriction base="dms:Lookup"/>
      </xsd:simpleType>
    </xsd:element>
    <xsd:element name="Klient1Kurz" ma:index="14" nillable="true" ma:displayName="Klient1Kurz" ma:list="{3E1488AB-3F8D-409A-B4E2-393219CDCACA}" ma:internalName="Klient1Kurz" ma:readOnly="true" ma:showField="Klient1Kurz" ma:web="ff3b2320-41d1-401f-9b89-6315b0317e8c">
      <xsd:simpleType>
        <xsd:restriction base="dms:Lookup"/>
      </xsd:simpleType>
    </xsd:element>
    <xsd:element name="RA" ma:index="15" nillable="true" ma:displayName="RA" ma:list="{3E1488AB-3F8D-409A-B4E2-393219CDCACA}" ma:internalName="RA" ma:readOnly="true" ma:showField="RA" ma:web="ff3b2320-41d1-401f-9b89-6315b0317e8c">
      <xsd:simpleType>
        <xsd:restriction base="dms:Lookup"/>
      </xsd:simpleType>
    </xsd:element>
    <xsd:element name="Causa" ma:index="16" nillable="true" ma:displayName="Causa" ma:list="{3E1488AB-3F8D-409A-B4E2-393219CDCACA}" ma:internalName="Causa" ma:readOnly="true" ma:showField="Causa" ma:web="ff3b2320-41d1-401f-9b89-6315b0317e8c">
      <xsd:simpleType>
        <xsd:restriction base="dms:Lookup"/>
      </xsd:simpleType>
    </xsd:element>
    <xsd:element name="Ablagedatum" ma:index="17" nillable="true" ma:displayName="Ablagedatum" ma:list="{3E1488AB-3F8D-409A-B4E2-393219CDCACA}" ma:internalName="Ablagedatum" ma:readOnly="true" ma:showField="Ablagedatum" ma:web="ff3b2320-41d1-401f-9b89-6315b0317e8c">
      <xsd:simpleType>
        <xsd:restriction base="dms:Lookup"/>
      </xsd:simpleType>
    </xsd:element>
    <xsd:element name="Team" ma:index="18" nillable="true" ma:displayName="Team" ma:list="{3E1488AB-3F8D-409A-B4E2-393219CDCACA}" ma:internalName="Team" ma:readOnly="true" ma:showField="Team" ma:web="ff3b2320-41d1-401f-9b89-6315b0317e8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8E2865-5FC9-458B-BF99-218CAAB46A93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07e96f40-7d3b-49cb-9238-b295fcb2ffee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7C875F-E779-43D4-A655-DBA80DCAA3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1E56FD-934B-424C-BBE2-0A0711D790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e96f40-7d3b-49cb-9238-b295fcb2f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655</Words>
  <Application>Microsoft Office PowerPoint</Application>
  <PresentationFormat>Breitbild</PresentationFormat>
  <Paragraphs>64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Droid Serif</vt:lpstr>
      <vt:lpstr>Droid Serif Überschrift</vt:lpstr>
      <vt:lpstr>Lato</vt:lpstr>
      <vt:lpstr>Lato Light</vt:lpstr>
      <vt:lpstr>Open Sans</vt:lpstr>
      <vt:lpstr>Wingdings</vt:lpstr>
      <vt:lpstr>2_Office</vt:lpstr>
      <vt:lpstr>Digitalisierung 4.0 - Chancen und Risiken für die Wirtschaft</vt:lpstr>
      <vt:lpstr>Cyberstrafrecht</vt:lpstr>
      <vt:lpstr>Aktueller Fall aus der Praxis</vt:lpstr>
      <vt:lpstr>Cyberstrafrecht</vt:lpstr>
      <vt:lpstr>Gründe für Databreaches / Cybervorfälle</vt:lpstr>
      <vt:lpstr>Databreaches / Cybervorfälle: Home Office?</vt:lpstr>
      <vt:lpstr>Lösungen für Cybersicherheit in der digitalen Welt</vt:lpstr>
      <vt:lpstr>Beispiel: sichere Digitalisierung</vt:lpstr>
      <vt:lpstr>Beispiel: sichere Digitalisierung</vt:lpstr>
      <vt:lpstr>Häufiger Praxisfall</vt:lpstr>
      <vt:lpstr>Learnings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 Club Tirol_Cyber Security 2020-10-06</dc:title>
  <dc:creator>Stenzel Wolfgang</dc:creator>
  <cp:lastModifiedBy>Club Tirol</cp:lastModifiedBy>
  <cp:revision>78</cp:revision>
  <cp:lastPrinted>2020-10-06T08:50:10Z</cp:lastPrinted>
  <dcterms:created xsi:type="dcterms:W3CDTF">2019-07-23T08:40:04Z</dcterms:created>
  <dcterms:modified xsi:type="dcterms:W3CDTF">2020-10-07T14:01:19Z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0x010100E2F3A29EF2CA4F47A21FC2749F0350F6</vt:lpwstr>
  </property>
</Properties>
</file>